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6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7.xml" ContentType="application/vnd.openxmlformats-officedocument.presentationml.notesSlide+xml"/>
  <Override PartName="/ppt/comments/comment3.xml" ContentType="application/vnd.openxmlformats-officedocument.presentationml.comments+xml"/>
  <Override PartName="/ppt/notesSlides/notesSlide8.xml" ContentType="application/vnd.openxmlformats-officedocument.presentationml.notesSlide+xml"/>
  <Override PartName="/ppt/comments/comment4.xml" ContentType="application/vnd.openxmlformats-officedocument.presentationml.comment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omments/comment5.xml" ContentType="application/vnd.openxmlformats-officedocument.presentationml.comment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50" r:id="rId2"/>
  </p:sldMasterIdLst>
  <p:notesMasterIdLst>
    <p:notesMasterId r:id="rId27"/>
  </p:notesMasterIdLst>
  <p:sldIdLst>
    <p:sldId id="308" r:id="rId3"/>
    <p:sldId id="257" r:id="rId4"/>
    <p:sldId id="258" r:id="rId5"/>
    <p:sldId id="259" r:id="rId6"/>
    <p:sldId id="260" r:id="rId7"/>
    <p:sldId id="261" r:id="rId8"/>
    <p:sldId id="324" r:id="rId9"/>
    <p:sldId id="321" r:id="rId10"/>
    <p:sldId id="268" r:id="rId11"/>
    <p:sldId id="273" r:id="rId12"/>
    <p:sldId id="325" r:id="rId13"/>
    <p:sldId id="326" r:id="rId14"/>
    <p:sldId id="327" r:id="rId15"/>
    <p:sldId id="322" r:id="rId16"/>
    <p:sldId id="272" r:id="rId17"/>
    <p:sldId id="312" r:id="rId18"/>
    <p:sldId id="313" r:id="rId19"/>
    <p:sldId id="314" r:id="rId20"/>
    <p:sldId id="323" r:id="rId21"/>
    <p:sldId id="316" r:id="rId22"/>
    <p:sldId id="319" r:id="rId23"/>
    <p:sldId id="318" r:id="rId24"/>
    <p:sldId id="320" r:id="rId25"/>
    <p:sldId id="311" r:id="rId26"/>
  </p:sldIdLst>
  <p:sldSz cx="12192000" cy="6858000"/>
  <p:notesSz cx="6858000" cy="9144000"/>
  <p:embeddedFontLs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Calibri Light" panose="020F0302020204030204" pitchFamily="34" charset="0"/>
      <p:regular r:id="rId32"/>
      <p:italic r:id="rId33"/>
    </p:embeddedFont>
    <p:embeddedFont>
      <p:font typeface="Titillium Web" panose="020B0604020202020204" charset="-94"/>
      <p:regular r:id="rId34"/>
      <p:bold r:id="rId35"/>
      <p:italic r:id="rId36"/>
      <p:boldItalic r:id="rId37"/>
    </p:embeddedFont>
  </p:embeddedFontLst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p" initials="h" lastIdx="2" clrIdx="0">
    <p:extLst>
      <p:ext uri="{19B8F6BF-5375-455C-9EA6-DF929625EA0E}">
        <p15:presenceInfo xmlns:p15="http://schemas.microsoft.com/office/powerpoint/2012/main" userId="hp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689" autoAdjust="0"/>
    <p:restoredTop sz="75509" autoAdjust="0"/>
  </p:normalViewPr>
  <p:slideViewPr>
    <p:cSldViewPr snapToGrid="0">
      <p:cViewPr varScale="1">
        <p:scale>
          <a:sx n="81" d="100"/>
          <a:sy n="81" d="100"/>
        </p:scale>
        <p:origin x="60" y="60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presProps" Target="presProps.xml"/><Relationship Id="rId21" Type="http://schemas.openxmlformats.org/officeDocument/2006/relationships/slide" Target="slides/slide19.xml"/><Relationship Id="rId34" Type="http://schemas.openxmlformats.org/officeDocument/2006/relationships/font" Target="fonts/font7.fntdata"/><Relationship Id="rId42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2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4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6.fntdata"/><Relationship Id="rId38" Type="http://schemas.openxmlformats.org/officeDocument/2006/relationships/commentAuthors" Target="commentAuthor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6-09-01T17:13:03.154" idx="1">
    <p:pos x="2940" y="3526"/>
    <p:text>Açıklamala görsel olarak eklenebilir.</p:text>
    <p:extLst>
      <p:ext uri="{C676402C-5697-4E1C-873F-D02D1690AC5C}">
        <p15:threadingInfo xmlns:p15="http://schemas.microsoft.com/office/powerpoint/2012/main" timeZoneBias="-18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6-09-01T17:13:03.154" idx="1">
    <p:pos x="2940" y="3526"/>
    <p:text>Açıklamala görsel olarak eklenebilir.</p:text>
    <p:extLst>
      <p:ext uri="{C676402C-5697-4E1C-873F-D02D1690AC5C}">
        <p15:threadingInfo xmlns:p15="http://schemas.microsoft.com/office/powerpoint/2012/main" timeZoneBias="-18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6-09-01T17:13:03.154" idx="1">
    <p:pos x="4483" y="3823"/>
    <p:text>Açıklamala görsel olarak eklenebilir.</p:text>
    <p:extLst mod="1">
      <p:ext uri="{C676402C-5697-4E1C-873F-D02D1690AC5C}">
        <p15:threadingInfo xmlns:p15="http://schemas.microsoft.com/office/powerpoint/2012/main" timeZoneBias="-18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6-09-01T17:13:03.154" idx="1">
    <p:pos x="2940" y="3526"/>
    <p:text>Açıklamala görsel olarak eklenebilir.</p:text>
    <p:extLst>
      <p:ext uri="{C676402C-5697-4E1C-873F-D02D1690AC5C}">
        <p15:threadingInfo xmlns:p15="http://schemas.microsoft.com/office/powerpoint/2012/main" timeZoneBias="-18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6-09-01T17:13:40.012" idx="2">
    <p:pos x="1822" y="1545"/>
    <p:text>Görsel olarakgösterilebilir.</p:text>
    <p:extLst>
      <p:ext uri="{C676402C-5697-4E1C-873F-D02D1690AC5C}">
        <p15:threadingInfo xmlns:p15="http://schemas.microsoft.com/office/powerpoint/2012/main" timeZoneBias="-18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E56F9E-9FE4-4EA9-869D-BF14DA3AB9A9}" type="datetimeFigureOut">
              <a:rPr lang="tr-TR" smtClean="0"/>
              <a:t>10.10.2016</a:t>
            </a:fld>
            <a:endParaRPr lang="tr-TR"/>
          </a:p>
        </p:txBody>
      </p:sp>
      <p:sp>
        <p:nvSpPr>
          <p:cNvPr id="4" name="Slayt Görüntüsü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976385-4DED-4567-9048-60D509059097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7692596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b="0" dirty="0" smtClean="0"/>
              <a:t>  Bilgi</a:t>
            </a:r>
            <a:r>
              <a:rPr lang="tr-TR" b="0" baseline="0" dirty="0" smtClean="0"/>
              <a:t> kişilere veya kurumlara ait diğer bütün varlıklar gibi değeri olan ve aralıksız olarak uygun bir şekilde  korunması gereken varlıklardır.</a:t>
            </a:r>
            <a:endParaRPr lang="tr-TR" b="0" dirty="0" smtClean="0"/>
          </a:p>
          <a:p>
            <a:r>
              <a:rPr lang="tr-TR" b="0" dirty="0" smtClean="0"/>
              <a:t>  </a:t>
            </a:r>
            <a:endParaRPr lang="tr-TR" b="0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976385-4DED-4567-9048-60D509059097}" type="slidenum">
              <a:rPr lang="tr-TR" smtClean="0"/>
              <a:t>5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602245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976385-4DED-4567-9048-60D509059097}" type="slidenum">
              <a:rPr lang="tr-TR" smtClean="0"/>
              <a:t>16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7954079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976385-4DED-4567-9048-60D509059097}" type="slidenum">
              <a:rPr lang="tr-TR" smtClean="0"/>
              <a:t>17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5732518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r-TR" sz="1200" dirty="0" smtClean="0">
                <a:solidFill>
                  <a:schemeClr val="bg1"/>
                </a:solidFill>
                <a:latin typeface="TitilliumText25L" panose="02000000000000000000" pitchFamily="50" charset="-94"/>
              </a:rPr>
              <a:t>Kredi kartı işlemleri internet üzerinden yapılabilir. İşlemleri tamamlamak üzereyken bağlantı kesilirse erişiminiz engellenir.  Erişebilirliğin kesilmesi, teknik bir arızadan veya kötü niyetli bir saldırıdan dolayı yaşanmış olabilir.</a:t>
            </a:r>
          </a:p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976385-4DED-4567-9048-60D509059097}" type="slidenum">
              <a:rPr lang="tr-TR" smtClean="0"/>
              <a:t>18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2700327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tr-TR" dirty="0" smtClean="0">
                <a:solidFill>
                  <a:srgbClr val="A63F3C"/>
                </a:solidFill>
                <a:latin typeface="TitilliumText25L" panose="02000000000000000000" pitchFamily="50" charset="-94"/>
              </a:rPr>
              <a:t>Bilgi güvenliği sadece teknoloji ile  sağlanabilecek bir yapı değildir. </a:t>
            </a:r>
          </a:p>
          <a:p>
            <a:pPr>
              <a:lnSpc>
                <a:spcPct val="150000"/>
              </a:lnSpc>
            </a:pPr>
            <a:r>
              <a:rPr lang="tr-TR" dirty="0" smtClean="0">
                <a:solidFill>
                  <a:srgbClr val="A63F3C"/>
                </a:solidFill>
                <a:latin typeface="TitilliumText25L" panose="02000000000000000000" pitchFamily="50" charset="-94"/>
              </a:rPr>
              <a:t>Teknolojinin yanında mutlaka insan ve süreç yer almalıdır.</a:t>
            </a:r>
          </a:p>
          <a:p>
            <a:pPr marL="0" marR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r-TR" dirty="0" smtClean="0">
                <a:solidFill>
                  <a:srgbClr val="A63F3C"/>
                </a:solidFill>
                <a:latin typeface="TitilliumText25L" panose="02000000000000000000" pitchFamily="50" charset="-94"/>
              </a:rPr>
              <a:t>Süreç olmadan bir bilgi güvenliği sisteminin ise kurulması, uygulanması, yürütülmesi ve uyum sağlaya bilmesi mümkün değildir</a:t>
            </a:r>
          </a:p>
          <a:p>
            <a:pPr>
              <a:lnSpc>
                <a:spcPct val="150000"/>
              </a:lnSpc>
            </a:pPr>
            <a:r>
              <a:rPr lang="tr-TR" dirty="0" smtClean="0">
                <a:solidFill>
                  <a:srgbClr val="A63F3C"/>
                </a:solidFill>
                <a:latin typeface="TitilliumText25L" panose="02000000000000000000" pitchFamily="50" charset="-94"/>
              </a:rPr>
              <a:t>İnsan - Süreç –Teknoloji uyumuyla ancak yönetilebilir ve sürdürülebilir bir bilgi güvenliği sistemi kurulabilir.</a:t>
            </a:r>
          </a:p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976385-4DED-4567-9048-60D509059097}" type="slidenum">
              <a:rPr lang="tr-TR" smtClean="0"/>
              <a:t>20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2187854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r-TR" dirty="0" smtClean="0">
                <a:solidFill>
                  <a:srgbClr val="A63F3C"/>
                </a:solidFill>
                <a:latin typeface="TitilliumText25L" panose="02000000000000000000" pitchFamily="50" charset="-94"/>
              </a:rPr>
              <a:t>İnsan zincirin en zayıf halkası olarak bilinir. </a:t>
            </a:r>
            <a:endParaRPr lang="tr-TR" sz="1200" b="0" dirty="0" smtClean="0">
              <a:solidFill>
                <a:schemeClr val="bg1"/>
              </a:solidFill>
              <a:latin typeface="TitilliumText25L" panose="02000000000000000000" pitchFamily="50" charset="-94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r-TR" sz="1200" b="0" dirty="0" smtClean="0">
                <a:solidFill>
                  <a:schemeClr val="bg1"/>
                </a:solidFill>
                <a:latin typeface="TitilliumText25L" panose="02000000000000000000" pitchFamily="50" charset="-94"/>
              </a:rPr>
              <a:t>Bilgi </a:t>
            </a:r>
            <a:r>
              <a:rPr lang="tr-TR" sz="1200" b="0" dirty="0" smtClean="0">
                <a:solidFill>
                  <a:schemeClr val="bg1"/>
                </a:solidFill>
                <a:latin typeface="TitilliumText25L" panose="02000000000000000000" pitchFamily="50" charset="-94"/>
              </a:rPr>
              <a:t>güvenliği farkındalığına sahip insan faktörü yer almalıdır.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r-TR" b="0" dirty="0" smtClean="0">
                <a:solidFill>
                  <a:schemeClr val="bg1"/>
                </a:solidFill>
                <a:latin typeface="TitilliumText25L" panose="02000000000000000000" pitchFamily="50" charset="-94"/>
              </a:rPr>
              <a:t>Bu kişilerin her birine uygun şekilde, bilgi güvenliği farkındalığı yaratılmalı, bunun içinde eğitimler alınarak yönetimsel kontroller sağlanmalıdır.</a:t>
            </a:r>
            <a:endParaRPr lang="en-US" b="0" dirty="0" smtClean="0">
              <a:solidFill>
                <a:schemeClr val="bg1"/>
              </a:solidFill>
              <a:latin typeface="TitilliumText25L" panose="02000000000000000000" pitchFamily="50" charset="-94"/>
            </a:endParaRPr>
          </a:p>
          <a:p>
            <a:endParaRPr lang="tr-TR" b="0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976385-4DED-4567-9048-60D509059097}" type="slidenum">
              <a:rPr lang="tr-TR" smtClean="0"/>
              <a:t>21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101357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 smtClean="0"/>
              <a:t>Bilgi güvenliğinde süreç çok önemlidir.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r-TR" dirty="0" smtClean="0">
                <a:solidFill>
                  <a:srgbClr val="A63F3C"/>
                </a:solidFill>
                <a:latin typeface="TitilliumText25L" panose="02000000000000000000" pitchFamily="50" charset="-94"/>
              </a:rPr>
              <a:t>Süreç olmadan bir bilgi güvenliği sisteminin ise kurulması, uygulanması, yürütülmesi ve uyum sağlaya bilmesi mümkün değildir</a:t>
            </a:r>
          </a:p>
          <a:p>
            <a:r>
              <a:rPr lang="tr-TR" dirty="0" smtClean="0"/>
              <a:t>Bilgi </a:t>
            </a:r>
            <a:r>
              <a:rPr lang="tr-TR" dirty="0" smtClean="0"/>
              <a:t>güvenliği süreçleri tanımlanmış bir bilgi güvenliği</a:t>
            </a:r>
            <a:r>
              <a:rPr lang="tr-TR" baseline="0" dirty="0" smtClean="0"/>
              <a:t> yönetim sistemi ile sağlanır.</a:t>
            </a:r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976385-4DED-4567-9048-60D509059097}" type="slidenum">
              <a:rPr lang="tr-TR" smtClean="0"/>
              <a:t>22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0413842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 smtClean="0"/>
              <a:t>Bilgi</a:t>
            </a:r>
            <a:r>
              <a:rPr lang="tr-TR" baseline="0" dirty="0" smtClean="0"/>
              <a:t> güvenliğinde insan </a:t>
            </a:r>
            <a:r>
              <a:rPr lang="en-US" baseline="0" dirty="0" smtClean="0"/>
              <a:t>- </a:t>
            </a:r>
            <a:r>
              <a:rPr lang="tr-TR" baseline="0" dirty="0" smtClean="0"/>
              <a:t>süreç ve teknoloji uyumu bir arada sağlanmalıdır.</a:t>
            </a:r>
          </a:p>
          <a:p>
            <a:r>
              <a:rPr lang="tr-TR" baseline="0" dirty="0" smtClean="0"/>
              <a:t>Teknoloji ile uyum gereksinimlere uygun teknolojik altyapı ile sağlanır.</a:t>
            </a:r>
          </a:p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976385-4DED-4567-9048-60D509059097}" type="slidenum">
              <a:rPr lang="tr-TR" smtClean="0"/>
              <a:t>23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8761764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b="0" dirty="0" smtClean="0"/>
              <a:t>Bilgi</a:t>
            </a:r>
            <a:r>
              <a:rPr lang="tr-TR" b="0" baseline="0" dirty="0" smtClean="0"/>
              <a:t> bir çok biçimde bulunabilir.</a:t>
            </a:r>
          </a:p>
          <a:p>
            <a:endParaRPr lang="tr-TR" b="0" baseline="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tr-TR" b="0" baseline="0" dirty="0" smtClean="0"/>
              <a:t>Fiziksel ortamlarda ,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tr-TR" b="0" baseline="0" dirty="0" smtClean="0"/>
              <a:t>Telefon konuşmalarında,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tr-TR" b="0" baseline="0" dirty="0" smtClean="0"/>
              <a:t>Toplantılarda,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tr-TR" b="0" baseline="0" dirty="0" smtClean="0"/>
              <a:t>SMS ve Faks mesajlarında,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tr-TR" b="0" baseline="0" dirty="0" smtClean="0"/>
              <a:t>Sosyal Medyada,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tr-TR" b="0" baseline="0" dirty="0" smtClean="0"/>
              <a:t>Elektronik dosyalarda,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tr-TR" b="0" baseline="0" dirty="0" smtClean="0"/>
              <a:t>Elektronik Postalarda ve daha bir çok biçimde bulunur.</a:t>
            </a:r>
            <a:endParaRPr lang="tr-TR" b="0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976385-4DED-4567-9048-60D509059097}" type="slidenum">
              <a:rPr lang="tr-TR" smtClean="0"/>
              <a:t>6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3667068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 smtClean="0"/>
              <a:t>Bir kurumda bilgi;</a:t>
            </a:r>
            <a:endParaRPr lang="tr-TR" dirty="0" smtClean="0"/>
          </a:p>
          <a:p>
            <a:r>
              <a:rPr lang="tr-TR" dirty="0" smtClean="0"/>
              <a:t>Oluşturulur,</a:t>
            </a:r>
          </a:p>
          <a:p>
            <a:r>
              <a:rPr lang="tr-TR" dirty="0" smtClean="0"/>
              <a:t>Değiştirilir,</a:t>
            </a:r>
          </a:p>
          <a:p>
            <a:r>
              <a:rPr lang="tr-TR" dirty="0" smtClean="0"/>
              <a:t>İletilir,</a:t>
            </a:r>
          </a:p>
          <a:p>
            <a:r>
              <a:rPr lang="tr-TR" dirty="0" smtClean="0"/>
              <a:t>İşlenir,</a:t>
            </a:r>
          </a:p>
          <a:p>
            <a:r>
              <a:rPr lang="tr-TR" dirty="0" smtClean="0"/>
              <a:t>Depolanır,</a:t>
            </a:r>
          </a:p>
          <a:p>
            <a:r>
              <a:rPr lang="tr-TR" dirty="0" smtClean="0"/>
              <a:t>Silinir</a:t>
            </a:r>
          </a:p>
          <a:p>
            <a:r>
              <a:rPr lang="tr-TR" baseline="0" dirty="0" smtClean="0"/>
              <a:t>Bu şekilde bilginin akışını görebiliriz.</a:t>
            </a:r>
            <a:endParaRPr lang="tr-TR" dirty="0" smtClean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976385-4DED-4567-9048-60D509059097}" type="slidenum">
              <a:rPr lang="tr-TR" smtClean="0"/>
              <a:t>7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976718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lnSpc>
                <a:spcPct val="150000"/>
              </a:lnSpc>
              <a:spcBef>
                <a:spcPct val="0"/>
              </a:spcBef>
            </a:pPr>
            <a:r>
              <a:rPr lang="tr-TR" dirty="0" smtClean="0">
                <a:solidFill>
                  <a:srgbClr val="A63F3C"/>
                </a:solidFill>
                <a:latin typeface="TitilliumText25L" panose="02000000000000000000" pitchFamily="50" charset="-94"/>
              </a:rPr>
              <a:t>Bilgi</a:t>
            </a:r>
            <a:r>
              <a:rPr lang="tr-TR" baseline="0" dirty="0" smtClean="0">
                <a:solidFill>
                  <a:srgbClr val="A63F3C"/>
                </a:solidFill>
                <a:latin typeface="TitilliumText25L" panose="02000000000000000000" pitchFamily="50" charset="-94"/>
              </a:rPr>
              <a:t> güvenliği; bilginin kaybolmasını,  zarara uğrayıp bütünlüğünün bozulmasını ve kötü kişilerin eline geçerek erişebilirliğin zarara uğramasını engellemektir.</a:t>
            </a:r>
          </a:p>
          <a:p>
            <a:pPr algn="l">
              <a:lnSpc>
                <a:spcPct val="150000"/>
              </a:lnSpc>
              <a:spcBef>
                <a:spcPct val="0"/>
              </a:spcBef>
            </a:pPr>
            <a:endParaRPr lang="tr-TR" baseline="0" dirty="0" smtClean="0">
              <a:solidFill>
                <a:srgbClr val="A63F3C"/>
              </a:solidFill>
              <a:latin typeface="TitilliumText25L" panose="02000000000000000000" pitchFamily="50" charset="-94"/>
            </a:endParaRPr>
          </a:p>
          <a:p>
            <a:pPr algn="l">
              <a:lnSpc>
                <a:spcPct val="150000"/>
              </a:lnSpc>
              <a:spcBef>
                <a:spcPct val="0"/>
              </a:spcBef>
            </a:pPr>
            <a:r>
              <a:rPr lang="tr-TR" baseline="0" dirty="0" smtClean="0">
                <a:solidFill>
                  <a:srgbClr val="A63F3C"/>
                </a:solidFill>
                <a:latin typeface="TitilliumText25L" panose="02000000000000000000" pitchFamily="50" charset="-94"/>
              </a:rPr>
              <a:t>Temel </a:t>
            </a:r>
            <a:r>
              <a:rPr lang="tr-TR" baseline="0" dirty="0" smtClean="0">
                <a:solidFill>
                  <a:srgbClr val="A63F3C"/>
                </a:solidFill>
                <a:latin typeface="TitilliumText25L" panose="02000000000000000000" pitchFamily="50" charset="-94"/>
              </a:rPr>
              <a:t>amaç </a:t>
            </a:r>
            <a:r>
              <a:rPr lang="tr-TR" baseline="0" dirty="0" smtClean="0">
                <a:solidFill>
                  <a:srgbClr val="A63F3C"/>
                </a:solidFill>
                <a:latin typeface="TitilliumText25L" panose="02000000000000000000" pitchFamily="50" charset="-94"/>
              </a:rPr>
              <a:t>iş devamlılığını sağlamak, oluşabilecek zararları en aza indirmek, tehditlere karşı önlem almaktır.</a:t>
            </a:r>
          </a:p>
          <a:p>
            <a:pPr algn="l">
              <a:lnSpc>
                <a:spcPct val="150000"/>
              </a:lnSpc>
              <a:spcBef>
                <a:spcPct val="0"/>
              </a:spcBef>
            </a:pPr>
            <a:endParaRPr lang="tr-TR" baseline="0" dirty="0" smtClean="0">
              <a:solidFill>
                <a:srgbClr val="A63F3C"/>
              </a:solidFill>
              <a:latin typeface="TitilliumText25L" panose="02000000000000000000" pitchFamily="50" charset="-94"/>
            </a:endParaRPr>
          </a:p>
          <a:p>
            <a:pPr algn="l">
              <a:lnSpc>
                <a:spcPct val="150000"/>
              </a:lnSpc>
              <a:spcBef>
                <a:spcPct val="0"/>
              </a:spcBef>
            </a:pPr>
            <a:endParaRPr lang="tr-TR" baseline="0" dirty="0" smtClean="0">
              <a:solidFill>
                <a:srgbClr val="A63F3C"/>
              </a:solidFill>
              <a:latin typeface="TitilliumText25L" panose="02000000000000000000" pitchFamily="50" charset="-94"/>
            </a:endParaRPr>
          </a:p>
          <a:p>
            <a:pPr algn="l">
              <a:lnSpc>
                <a:spcPct val="150000"/>
              </a:lnSpc>
              <a:spcBef>
                <a:spcPct val="0"/>
              </a:spcBef>
            </a:pPr>
            <a:endParaRPr lang="tr-TR" baseline="0" dirty="0" smtClean="0">
              <a:solidFill>
                <a:srgbClr val="A63F3C"/>
              </a:solidFill>
              <a:latin typeface="TitilliumText25L" panose="02000000000000000000" pitchFamily="50" charset="-94"/>
            </a:endParaRPr>
          </a:p>
          <a:p>
            <a:pPr algn="l">
              <a:lnSpc>
                <a:spcPct val="150000"/>
              </a:lnSpc>
              <a:spcBef>
                <a:spcPct val="0"/>
              </a:spcBef>
            </a:pPr>
            <a:endParaRPr lang="tr-TR" dirty="0">
              <a:solidFill>
                <a:srgbClr val="A63F3C"/>
              </a:solidFill>
              <a:latin typeface="TitilliumText25L" panose="02000000000000000000" pitchFamily="50" charset="-94"/>
            </a:endParaRP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976385-4DED-4567-9048-60D509059097}" type="slidenum">
              <a:rPr lang="tr-TR" smtClean="0"/>
              <a:t>9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61368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 smtClean="0"/>
              <a:t>Bilgi güvenliği </a:t>
            </a:r>
            <a:r>
              <a:rPr lang="tr-TR" baseline="0" dirty="0" smtClean="0"/>
              <a:t>önemli </a:t>
            </a:r>
            <a:r>
              <a:rPr lang="tr-TR" dirty="0" smtClean="0"/>
              <a:t>çünkü </a:t>
            </a:r>
            <a:endParaRPr lang="en-US" dirty="0" smtClean="0"/>
          </a:p>
          <a:p>
            <a:r>
              <a:rPr lang="tr-TR" dirty="0" smtClean="0"/>
              <a:t>Toplumdaki</a:t>
            </a:r>
            <a:r>
              <a:rPr lang="tr-TR" baseline="0" dirty="0" smtClean="0"/>
              <a:t> imajınız zedelenebilir</a:t>
            </a:r>
          </a:p>
          <a:p>
            <a:r>
              <a:rPr lang="tr-TR" baseline="0" dirty="0" smtClean="0"/>
              <a:t>Maddi kayıplarınız, zaman ve efor kaybınız </a:t>
            </a:r>
            <a:r>
              <a:rPr lang="tr-TR" baseline="0" dirty="0" smtClean="0"/>
              <a:t>olabilir</a:t>
            </a:r>
            <a:endParaRPr lang="tr-TR" baseline="0" dirty="0" smtClean="0"/>
          </a:p>
          <a:p>
            <a:r>
              <a:rPr lang="tr-TR" baseline="0" dirty="0" smtClean="0"/>
              <a:t>Bilgisayarınız, programlarınız veya dosyalarınız zarara uğrayabilir.</a:t>
            </a:r>
          </a:p>
          <a:p>
            <a:r>
              <a:rPr lang="tr-TR" baseline="0" dirty="0" smtClean="0"/>
              <a:t>Bilgileriniz başka kişilerin eline </a:t>
            </a:r>
            <a:r>
              <a:rPr lang="tr-TR" baseline="0" dirty="0" smtClean="0"/>
              <a:t>geçebilir</a:t>
            </a:r>
            <a:endParaRPr lang="tr-TR" baseline="0" dirty="0" smtClean="0"/>
          </a:p>
          <a:p>
            <a:r>
              <a:rPr lang="tr-TR" baseline="0" dirty="0" smtClean="0"/>
              <a:t>Başka kişilerin suçlarından dolayı ceza </a:t>
            </a:r>
            <a:r>
              <a:rPr lang="tr-TR" baseline="0" dirty="0" smtClean="0"/>
              <a:t>alabilirsiniz</a:t>
            </a:r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976385-4DED-4567-9048-60D509059097}" type="slidenum">
              <a:rPr lang="tr-TR" smtClean="0"/>
              <a:t>10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1382746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 smtClean="0"/>
              <a:t>Varlıklara</a:t>
            </a:r>
            <a:r>
              <a:rPr lang="tr-TR" baseline="0" dirty="0" smtClean="0"/>
              <a:t> zarar verme olasılığı olan kasıtlı veya kasıtsız olaylar tehdit olarak değerlendirilir.</a:t>
            </a:r>
          </a:p>
          <a:p>
            <a:r>
              <a:rPr lang="tr-TR" baseline="0" dirty="0" smtClean="0"/>
              <a:t>Varlığın bir tehditten zarar görmesine yol açacak etkenler ise açıklık olarak değerlendirilir.</a:t>
            </a:r>
          </a:p>
          <a:p>
            <a:endParaRPr lang="tr-TR" dirty="0" smtClean="0"/>
          </a:p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976385-4DED-4567-9048-60D509059097}" type="slidenum">
              <a:rPr lang="tr-TR" smtClean="0"/>
              <a:t>11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8282036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 smtClean="0"/>
              <a:t>Tehdit</a:t>
            </a:r>
            <a:r>
              <a:rPr lang="tr-TR" baseline="0" dirty="0" smtClean="0"/>
              <a:t> örneklerine insan kaynaklı tehditler, doğal tehditler, çevresel tehditler, BT kaynaklı tehditler verilebilir.</a:t>
            </a:r>
          </a:p>
          <a:p>
            <a:r>
              <a:rPr lang="tr-TR" baseline="0" dirty="0" smtClean="0"/>
              <a:t>Ağ dinleme,  bilgi değiştirme, sistem </a:t>
            </a:r>
            <a:r>
              <a:rPr lang="tr-TR" baseline="0" dirty="0" err="1" smtClean="0"/>
              <a:t>hackleme</a:t>
            </a:r>
            <a:r>
              <a:rPr lang="tr-TR" baseline="0" dirty="0" smtClean="0"/>
              <a:t>, deprem, yangın, sel, gibi</a:t>
            </a: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976385-4DED-4567-9048-60D509059097}" type="slidenum">
              <a:rPr lang="tr-TR" smtClean="0"/>
              <a:t>12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4211270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 smtClean="0"/>
              <a:t>Varlığın</a:t>
            </a:r>
            <a:r>
              <a:rPr lang="tr-TR" baseline="0" dirty="0" smtClean="0"/>
              <a:t> bir tehditten zarar görmesine yol açacak etkenlere açıklık denir.</a:t>
            </a:r>
          </a:p>
          <a:p>
            <a:r>
              <a:rPr lang="tr-TR" baseline="0" dirty="0" smtClean="0"/>
              <a:t>Bunlara örnek olarak z</a:t>
            </a:r>
            <a:r>
              <a:rPr lang="tr-TR" dirty="0" smtClean="0"/>
              <a:t>ayıf</a:t>
            </a:r>
            <a:r>
              <a:rPr lang="tr-TR" baseline="0" dirty="0" smtClean="0"/>
              <a:t> </a:t>
            </a:r>
            <a:r>
              <a:rPr lang="tr-TR" baseline="0" dirty="0" smtClean="0"/>
              <a:t>şifreler, eğitimsiz personel, kontrolsüz dokümanlar, yetkisiz erişilebilen sistemler, güvenlik yazılım </a:t>
            </a:r>
            <a:r>
              <a:rPr lang="tr-TR" baseline="0" dirty="0" smtClean="0"/>
              <a:t>zafiyetleri verilebilir.</a:t>
            </a:r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976385-4DED-4567-9048-60D509059097}" type="slidenum">
              <a:rPr lang="tr-TR" smtClean="0"/>
              <a:t>13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4934760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 smtClean="0"/>
              <a:t>Bilgi güvenliği bileşenleri gizlilik, bütünlük, </a:t>
            </a:r>
            <a:r>
              <a:rPr lang="tr-TR" dirty="0" err="1" smtClean="0"/>
              <a:t>erişebilirlikten</a:t>
            </a:r>
            <a:r>
              <a:rPr lang="tr-TR" baseline="0" dirty="0" smtClean="0"/>
              <a:t> oluşmaktadır.</a:t>
            </a:r>
          </a:p>
          <a:p>
            <a:r>
              <a:rPr lang="tr-TR" baseline="0" dirty="0" smtClean="0"/>
              <a:t>Gizlilik, bilgiye sadece yetkisi olan kişilerin erişebilmesidir, bütünlük bilginin içeriğinin doğru, güncel ve geçerli olduğunun garanti edilmesidir, erişebilirlik ise bilginin yetkili kişilere ihtiyaç duyulduğunda ulaşabilir ve kullanılabilir durumda olmasıdır.</a:t>
            </a:r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976385-4DED-4567-9048-60D509059097}" type="slidenum">
              <a:rPr lang="tr-TR" smtClean="0"/>
              <a:t>15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2599967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ctrTitle" hasCustomPrompt="1"/>
          </p:nvPr>
        </p:nvSpPr>
        <p:spPr>
          <a:xfrm>
            <a:off x="1613807" y="3951512"/>
            <a:ext cx="9144000" cy="930049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>
              <a:defRPr sz="3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tillium Web" panose="00000500000000000000" pitchFamily="2" charset="-94"/>
              </a:defRPr>
            </a:lvl1pPr>
          </a:lstStyle>
          <a:p>
            <a:r>
              <a:rPr lang="tr-TR" dirty="0" smtClean="0"/>
              <a:t>Asıl başlık stili</a:t>
            </a:r>
            <a:br>
              <a:rPr lang="tr-TR" dirty="0" smtClean="0"/>
            </a:br>
            <a:r>
              <a:rPr lang="tr-TR" dirty="0" smtClean="0"/>
              <a:t> için tıklatın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8977486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597729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Özel Düz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0" y="3100162"/>
            <a:ext cx="12192000" cy="541110"/>
          </a:xfrm>
          <a:prstGeom prst="rect">
            <a:avLst/>
          </a:prstGeom>
        </p:spPr>
        <p:txBody>
          <a:bodyPr/>
          <a:lstStyle>
            <a:lvl1pPr algn="ctr">
              <a:defRPr sz="3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tillium Web" panose="00000500000000000000" pitchFamily="2" charset="-94"/>
              </a:defRPr>
            </a:lvl1pPr>
          </a:lstStyle>
          <a:p>
            <a:r>
              <a:rPr lang="tr-TR" smtClean="0"/>
              <a:t>Asıl başlık stili için tıklatın</a:t>
            </a:r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1925123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Özel Düz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Unvan 1"/>
          <p:cNvSpPr txBox="1">
            <a:spLocks/>
          </p:cNvSpPr>
          <p:nvPr userDrawn="1"/>
        </p:nvSpPr>
        <p:spPr>
          <a:xfrm>
            <a:off x="838200" y="2291896"/>
            <a:ext cx="5562600" cy="42068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sz="2800" dirty="0" smtClean="0"/>
              <a:t>Asıl başlık stili için tıklatın</a:t>
            </a:r>
            <a:endParaRPr lang="tr-TR" sz="2800" dirty="0"/>
          </a:p>
        </p:txBody>
      </p:sp>
    </p:spTree>
    <p:extLst>
      <p:ext uri="{BB962C8B-B14F-4D97-AF65-F5344CB8AC3E}">
        <p14:creationId xmlns:p14="http://schemas.microsoft.com/office/powerpoint/2010/main" val="26172410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Resim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6431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8106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1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2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comments" Target="../comments/commen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4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1913" y="2258391"/>
            <a:ext cx="3630744" cy="2074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267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van 1"/>
          <p:cNvSpPr txBox="1">
            <a:spLocks/>
          </p:cNvSpPr>
          <p:nvPr/>
        </p:nvSpPr>
        <p:spPr>
          <a:xfrm>
            <a:off x="1005016" y="294099"/>
            <a:ext cx="11263826" cy="38489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tillium Web" panose="00000500000000000000" pitchFamily="2" charset="-94"/>
              </a:rPr>
              <a:t>02 – Bilgi Güvenliği Hakkında – </a:t>
            </a:r>
            <a:r>
              <a:rPr lang="tr-TR" sz="2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tillium Web" panose="00000500000000000000" pitchFamily="2" charset="-94"/>
              </a:rPr>
              <a:t>Neden Önemli </a:t>
            </a:r>
            <a:endParaRPr lang="tr-TR" sz="11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tillium Web" panose="00000500000000000000" pitchFamily="2" charset="-94"/>
            </a:endParaRPr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42" y="58898"/>
            <a:ext cx="928174" cy="862303"/>
          </a:xfrm>
          <a:prstGeom prst="rect">
            <a:avLst/>
          </a:prstGeom>
        </p:spPr>
      </p:pic>
      <p:cxnSp>
        <p:nvCxnSpPr>
          <p:cNvPr id="6" name="Düz Bağlayıcı 5"/>
          <p:cNvCxnSpPr/>
          <p:nvPr/>
        </p:nvCxnSpPr>
        <p:spPr>
          <a:xfrm>
            <a:off x="1029730" y="774357"/>
            <a:ext cx="10725665" cy="0"/>
          </a:xfrm>
          <a:prstGeom prst="line">
            <a:avLst/>
          </a:prstGeom>
          <a:ln w="952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Resim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7077" y="774357"/>
            <a:ext cx="6003454" cy="5744544"/>
          </a:xfrm>
          <a:prstGeom prst="rect">
            <a:avLst/>
          </a:prstGeom>
        </p:spPr>
      </p:pic>
      <p:sp>
        <p:nvSpPr>
          <p:cNvPr id="2" name="Dikdörtgen 1"/>
          <p:cNvSpPr/>
          <p:nvPr/>
        </p:nvSpPr>
        <p:spPr>
          <a:xfrm>
            <a:off x="193819" y="2110468"/>
            <a:ext cx="319795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1600" dirty="0">
                <a:solidFill>
                  <a:schemeClr val="bg1"/>
                </a:solidFill>
                <a:latin typeface="Arial" panose="020B0604020202020204" pitchFamily="34" charset="0"/>
              </a:rPr>
              <a:t>Bir kurumda çalışanlarla ilgili kişisel </a:t>
            </a:r>
            <a:r>
              <a:rPr lang="tr-TR" sz="1600" dirty="0" smtClean="0">
                <a:solidFill>
                  <a:schemeClr val="bg1"/>
                </a:solidFill>
                <a:latin typeface="Arial" panose="020B0604020202020204" pitchFamily="34" charset="0"/>
              </a:rPr>
              <a:t>bilgiler </a:t>
            </a:r>
            <a:r>
              <a:rPr lang="tr-TR" sz="1600" dirty="0">
                <a:solidFill>
                  <a:schemeClr val="bg1"/>
                </a:solidFill>
                <a:latin typeface="Arial" panose="020B0604020202020204" pitchFamily="34" charset="0"/>
              </a:rPr>
              <a:t>internetten </a:t>
            </a:r>
            <a:r>
              <a:rPr lang="tr-TR" sz="1600" dirty="0" smtClean="0">
                <a:solidFill>
                  <a:schemeClr val="bg1"/>
                </a:solidFill>
                <a:latin typeface="Arial" panose="020B0604020202020204" pitchFamily="34" charset="0"/>
              </a:rPr>
              <a:t>yayınlanabilir.</a:t>
            </a:r>
            <a:endParaRPr lang="tr-TR" sz="16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5" name="Dikdörtgen 4"/>
          <p:cNvSpPr/>
          <p:nvPr/>
        </p:nvSpPr>
        <p:spPr>
          <a:xfrm>
            <a:off x="880761" y="5598029"/>
            <a:ext cx="378606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1600" dirty="0" smtClean="0">
                <a:solidFill>
                  <a:schemeClr val="bg1"/>
                </a:solidFill>
                <a:latin typeface="Arial" panose="020B0604020202020204" pitchFamily="34" charset="0"/>
              </a:rPr>
              <a:t>Sosyal mühendislik saldırıları yapılabilir</a:t>
            </a:r>
            <a:endParaRPr lang="tr-TR" sz="16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9" name="Dikdörtgen 8"/>
          <p:cNvSpPr/>
          <p:nvPr/>
        </p:nvSpPr>
        <p:spPr>
          <a:xfrm>
            <a:off x="3041340" y="4184714"/>
            <a:ext cx="35017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1600" dirty="0" smtClean="0">
                <a:solidFill>
                  <a:schemeClr val="bg1"/>
                </a:solidFill>
                <a:latin typeface="Arial" panose="020B0604020202020204" pitchFamily="34" charset="0"/>
              </a:rPr>
              <a:t>Saldırganlar kendilerini </a:t>
            </a:r>
            <a:r>
              <a:rPr lang="tr-TR" sz="1600" dirty="0">
                <a:solidFill>
                  <a:schemeClr val="bg1"/>
                </a:solidFill>
                <a:latin typeface="Arial" panose="020B0604020202020204" pitchFamily="34" charset="0"/>
              </a:rPr>
              <a:t>gizlemek için başka kişilere ait </a:t>
            </a:r>
            <a:r>
              <a:rPr lang="tr-TR" sz="1600" dirty="0" smtClean="0">
                <a:solidFill>
                  <a:schemeClr val="bg1"/>
                </a:solidFill>
                <a:latin typeface="Arial" panose="020B0604020202020204" pitchFamily="34" charset="0"/>
              </a:rPr>
              <a:t>bilgisayarları </a:t>
            </a:r>
            <a:r>
              <a:rPr lang="tr-TR" sz="1600" dirty="0">
                <a:solidFill>
                  <a:schemeClr val="bg1"/>
                </a:solidFill>
                <a:latin typeface="Arial" panose="020B0604020202020204" pitchFamily="34" charset="0"/>
              </a:rPr>
              <a:t>ele </a:t>
            </a:r>
            <a:r>
              <a:rPr lang="tr-TR" sz="1600" dirty="0" smtClean="0">
                <a:solidFill>
                  <a:schemeClr val="bg1"/>
                </a:solidFill>
                <a:latin typeface="Arial" panose="020B0604020202020204" pitchFamily="34" charset="0"/>
              </a:rPr>
              <a:t>geçirip </a:t>
            </a:r>
            <a:r>
              <a:rPr lang="tr-TR" sz="1600" dirty="0">
                <a:solidFill>
                  <a:schemeClr val="bg1"/>
                </a:solidFill>
                <a:latin typeface="Arial" panose="020B0604020202020204" pitchFamily="34" charset="0"/>
              </a:rPr>
              <a:t>oradan saldırı </a:t>
            </a:r>
            <a:r>
              <a:rPr lang="tr-TR" sz="1600" dirty="0" smtClean="0">
                <a:solidFill>
                  <a:schemeClr val="bg1"/>
                </a:solidFill>
                <a:latin typeface="Arial" panose="020B0604020202020204" pitchFamily="34" charset="0"/>
              </a:rPr>
              <a:t>yapılabilir.</a:t>
            </a:r>
            <a:endParaRPr lang="tr-TR" sz="16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10" name="Dikdörtgen 9"/>
          <p:cNvSpPr/>
          <p:nvPr/>
        </p:nvSpPr>
        <p:spPr>
          <a:xfrm>
            <a:off x="323516" y="3501085"/>
            <a:ext cx="396411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1600" dirty="0">
                <a:solidFill>
                  <a:schemeClr val="bg1"/>
                </a:solidFill>
                <a:latin typeface="Arial" panose="020B0604020202020204" pitchFamily="34" charset="0"/>
              </a:rPr>
              <a:t>Bir hastanedeki hastalarla ilgili </a:t>
            </a:r>
            <a:r>
              <a:rPr lang="tr-TR" sz="1600" dirty="0" smtClean="0">
                <a:solidFill>
                  <a:schemeClr val="bg1"/>
                </a:solidFill>
                <a:latin typeface="Arial" panose="020B0604020202020204" pitchFamily="34" charset="0"/>
              </a:rPr>
              <a:t>bilgiler</a:t>
            </a:r>
          </a:p>
          <a:p>
            <a:pPr algn="ctr"/>
            <a:r>
              <a:rPr lang="tr-TR" sz="1600" dirty="0" smtClean="0">
                <a:solidFill>
                  <a:schemeClr val="bg1"/>
                </a:solidFill>
                <a:latin typeface="Arial" panose="020B0604020202020204" pitchFamily="34" charset="0"/>
              </a:rPr>
              <a:t>ele geçirilebilir</a:t>
            </a:r>
            <a:endParaRPr lang="tr-TR" sz="16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11" name="Dikdörtgen 10"/>
          <p:cNvSpPr/>
          <p:nvPr/>
        </p:nvSpPr>
        <p:spPr>
          <a:xfrm>
            <a:off x="3282376" y="2592100"/>
            <a:ext cx="344029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1600" dirty="0" smtClean="0">
                <a:solidFill>
                  <a:schemeClr val="bg1"/>
                </a:solidFill>
                <a:latin typeface="Arial" panose="020B0604020202020204" pitchFamily="34" charset="0"/>
              </a:rPr>
              <a:t>Öğrenci </a:t>
            </a:r>
            <a:r>
              <a:rPr lang="tr-TR" sz="1600" smtClean="0">
                <a:solidFill>
                  <a:schemeClr val="bg1"/>
                </a:solidFill>
                <a:latin typeface="Arial" panose="020B0604020202020204" pitchFamily="34" charset="0"/>
              </a:rPr>
              <a:t>notları sistemden </a:t>
            </a:r>
            <a:r>
              <a:rPr lang="tr-TR" sz="1600" dirty="0" smtClean="0">
                <a:solidFill>
                  <a:schemeClr val="bg1"/>
                </a:solidFill>
                <a:latin typeface="Arial" panose="020B0604020202020204" pitchFamily="34" charset="0"/>
              </a:rPr>
              <a:t>değiştirilebilir.</a:t>
            </a:r>
            <a:endParaRPr lang="tr-TR" sz="16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12" name="Dikdörtgen 11"/>
          <p:cNvSpPr/>
          <p:nvPr/>
        </p:nvSpPr>
        <p:spPr>
          <a:xfrm>
            <a:off x="1705942" y="1055863"/>
            <a:ext cx="376597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1600" dirty="0">
                <a:solidFill>
                  <a:schemeClr val="bg1"/>
                </a:solidFill>
                <a:latin typeface="Arial" panose="020B0604020202020204" pitchFamily="34" charset="0"/>
              </a:rPr>
              <a:t>İnteraktif bankacılık sistemi kullanıcısının hesabındaki </a:t>
            </a:r>
            <a:r>
              <a:rPr lang="tr-TR" sz="1600" dirty="0" smtClean="0">
                <a:solidFill>
                  <a:schemeClr val="bg1"/>
                </a:solidFill>
                <a:latin typeface="Arial" panose="020B0604020202020204" pitchFamily="34" charset="0"/>
              </a:rPr>
              <a:t>paralar çalınabilir.</a:t>
            </a:r>
            <a:endParaRPr lang="tr-TR" sz="16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7757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van 1"/>
          <p:cNvSpPr txBox="1">
            <a:spLocks/>
          </p:cNvSpPr>
          <p:nvPr/>
        </p:nvSpPr>
        <p:spPr>
          <a:xfrm>
            <a:off x="1005016" y="294099"/>
            <a:ext cx="11263826" cy="38489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tillium Web" panose="00000500000000000000" pitchFamily="2" charset="-94"/>
              </a:rPr>
              <a:t>02 – Bilgi Güvenliği Hakkında – </a:t>
            </a:r>
            <a:r>
              <a:rPr lang="tr-TR" sz="2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tillium Web" panose="00000500000000000000" pitchFamily="2" charset="-94"/>
              </a:rPr>
              <a:t>Açıklık ve Tehdit</a:t>
            </a:r>
            <a:endParaRPr lang="tr-TR" sz="11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tillium Web" panose="00000500000000000000" pitchFamily="2" charset="-94"/>
            </a:endParaRPr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42" y="58898"/>
            <a:ext cx="928174" cy="862303"/>
          </a:xfrm>
          <a:prstGeom prst="rect">
            <a:avLst/>
          </a:prstGeom>
        </p:spPr>
      </p:pic>
      <p:cxnSp>
        <p:nvCxnSpPr>
          <p:cNvPr id="6" name="Düz Bağlayıcı 5"/>
          <p:cNvCxnSpPr/>
          <p:nvPr/>
        </p:nvCxnSpPr>
        <p:spPr>
          <a:xfrm>
            <a:off x="1029730" y="774357"/>
            <a:ext cx="10725665" cy="0"/>
          </a:xfrm>
          <a:prstGeom prst="line">
            <a:avLst/>
          </a:prstGeom>
          <a:ln w="952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Resim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176" y="2123362"/>
            <a:ext cx="5819386" cy="2855810"/>
          </a:xfrm>
          <a:prstGeom prst="rect">
            <a:avLst/>
          </a:prstGeom>
        </p:spPr>
      </p:pic>
      <p:sp>
        <p:nvSpPr>
          <p:cNvPr id="13" name="Dikdörtgen 12"/>
          <p:cNvSpPr/>
          <p:nvPr/>
        </p:nvSpPr>
        <p:spPr>
          <a:xfrm>
            <a:off x="6971072" y="2276853"/>
            <a:ext cx="455411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100" dirty="0" smtClean="0">
                <a:solidFill>
                  <a:schemeClr val="bg1"/>
                </a:solidFill>
                <a:latin typeface="Titillium Web" panose="00000500000000000000" pitchFamily="2" charset="-94"/>
              </a:rPr>
              <a:t>Varlıklara </a:t>
            </a:r>
            <a:r>
              <a:rPr lang="tr-TR" sz="2100" dirty="0">
                <a:solidFill>
                  <a:schemeClr val="bg1"/>
                </a:solidFill>
                <a:latin typeface="Titillium Web" panose="00000500000000000000" pitchFamily="2" charset="-94"/>
              </a:rPr>
              <a:t>zarar verme  olasılığı olan kasıtlı veya kasıtsız olaylar tehdit olarak değerlendirilir.</a:t>
            </a:r>
          </a:p>
          <a:p>
            <a:pPr algn="ctr"/>
            <a:endParaRPr lang="tr-TR" sz="2100" dirty="0">
              <a:solidFill>
                <a:schemeClr val="bg1"/>
              </a:solidFill>
              <a:latin typeface="Titillium Web" panose="00000500000000000000" pitchFamily="2" charset="-94"/>
            </a:endParaRPr>
          </a:p>
        </p:txBody>
      </p:sp>
      <p:sp>
        <p:nvSpPr>
          <p:cNvPr id="14" name="Dikdörtgen 13"/>
          <p:cNvSpPr/>
          <p:nvPr/>
        </p:nvSpPr>
        <p:spPr>
          <a:xfrm>
            <a:off x="6971072" y="4448257"/>
            <a:ext cx="4642600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100" dirty="0">
                <a:solidFill>
                  <a:schemeClr val="bg1"/>
                </a:solidFill>
                <a:latin typeface="Titillium Web" panose="00000500000000000000" pitchFamily="2" charset="-94"/>
              </a:rPr>
              <a:t>Varlığın bir tehditten  zarar görmesine yol açacak </a:t>
            </a:r>
            <a:r>
              <a:rPr lang="tr-TR" sz="2100" dirty="0" smtClean="0">
                <a:solidFill>
                  <a:schemeClr val="bg1"/>
                </a:solidFill>
                <a:latin typeface="Titillium Web" panose="00000500000000000000" pitchFamily="2" charset="-94"/>
              </a:rPr>
              <a:t>etkenler ise açıklık olarak değerlendirilir.</a:t>
            </a:r>
            <a:endParaRPr lang="tr-TR" sz="2100" dirty="0">
              <a:solidFill>
                <a:schemeClr val="bg1"/>
              </a:solidFill>
              <a:latin typeface="Titillium Web" panose="00000500000000000000" pitchFamily="2" charset="-94"/>
            </a:endParaRPr>
          </a:p>
        </p:txBody>
      </p:sp>
    </p:spTree>
    <p:extLst>
      <p:ext uri="{BB962C8B-B14F-4D97-AF65-F5344CB8AC3E}">
        <p14:creationId xmlns:p14="http://schemas.microsoft.com/office/powerpoint/2010/main" val="2071352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van 1"/>
          <p:cNvSpPr txBox="1">
            <a:spLocks/>
          </p:cNvSpPr>
          <p:nvPr/>
        </p:nvSpPr>
        <p:spPr>
          <a:xfrm>
            <a:off x="1005016" y="294099"/>
            <a:ext cx="11263826" cy="38489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tillium Web" panose="00000500000000000000" pitchFamily="2" charset="-94"/>
              </a:rPr>
              <a:t>02 – Bilgi Güvenliği Hakkında – </a:t>
            </a:r>
            <a:r>
              <a:rPr lang="tr-TR" sz="2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tillium Web" panose="00000500000000000000" pitchFamily="2" charset="-94"/>
              </a:rPr>
              <a:t>Tehdit Örnekleri</a:t>
            </a:r>
            <a:endParaRPr lang="tr-TR" sz="11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tillium Web" panose="00000500000000000000" pitchFamily="2" charset="-94"/>
            </a:endParaRPr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42" y="58898"/>
            <a:ext cx="928174" cy="862303"/>
          </a:xfrm>
          <a:prstGeom prst="rect">
            <a:avLst/>
          </a:prstGeom>
        </p:spPr>
      </p:pic>
      <p:cxnSp>
        <p:nvCxnSpPr>
          <p:cNvPr id="6" name="Düz Bağlayıcı 5"/>
          <p:cNvCxnSpPr/>
          <p:nvPr/>
        </p:nvCxnSpPr>
        <p:spPr>
          <a:xfrm>
            <a:off x="1029730" y="774357"/>
            <a:ext cx="10725665" cy="0"/>
          </a:xfrm>
          <a:prstGeom prst="line">
            <a:avLst/>
          </a:prstGeom>
          <a:ln w="952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Dikdörtgen 12"/>
          <p:cNvSpPr/>
          <p:nvPr/>
        </p:nvSpPr>
        <p:spPr>
          <a:xfrm>
            <a:off x="301073" y="1345584"/>
            <a:ext cx="2991794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100" dirty="0" smtClean="0">
                <a:solidFill>
                  <a:schemeClr val="bg1"/>
                </a:solidFill>
                <a:latin typeface="Titillium Web" panose="00000500000000000000" pitchFamily="2" charset="-94"/>
              </a:rPr>
              <a:t>Çevresel Tehditler</a:t>
            </a:r>
          </a:p>
        </p:txBody>
      </p:sp>
      <p:pic>
        <p:nvPicPr>
          <p:cNvPr id="10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980" y="4496734"/>
            <a:ext cx="1312427" cy="1282598"/>
          </a:xfrm>
          <a:prstGeom prst="rect">
            <a:avLst/>
          </a:prstGeom>
        </p:spPr>
      </p:pic>
      <p:sp>
        <p:nvSpPr>
          <p:cNvPr id="8" name="Dikdörtgen 7"/>
          <p:cNvSpPr/>
          <p:nvPr/>
        </p:nvSpPr>
        <p:spPr>
          <a:xfrm>
            <a:off x="679418" y="3688715"/>
            <a:ext cx="17123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dirty="0">
                <a:solidFill>
                  <a:schemeClr val="bg1"/>
                </a:solidFill>
                <a:latin typeface="Titillium Web" panose="00000500000000000000" pitchFamily="2" charset="-94"/>
              </a:rPr>
              <a:t>Doğal Tehditler </a:t>
            </a:r>
          </a:p>
        </p:txBody>
      </p:sp>
      <p:pic>
        <p:nvPicPr>
          <p:cNvPr id="12" name="Pictur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757" y="1820975"/>
            <a:ext cx="1173650" cy="1146976"/>
          </a:xfrm>
          <a:prstGeom prst="rect">
            <a:avLst/>
          </a:prstGeom>
        </p:spPr>
      </p:pic>
      <p:pic>
        <p:nvPicPr>
          <p:cNvPr id="15" name="Picture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5312" y="4375942"/>
            <a:ext cx="1441243" cy="1408489"/>
          </a:xfrm>
          <a:prstGeom prst="rect">
            <a:avLst/>
          </a:prstGeom>
        </p:spPr>
      </p:pic>
      <p:pic>
        <p:nvPicPr>
          <p:cNvPr id="16" name="Pictur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2161" y="1761082"/>
            <a:ext cx="1478239" cy="1227253"/>
          </a:xfrm>
          <a:prstGeom prst="rect">
            <a:avLst/>
          </a:prstGeom>
        </p:spPr>
      </p:pic>
      <p:sp>
        <p:nvSpPr>
          <p:cNvPr id="9" name="Dikdörtgen 8"/>
          <p:cNvSpPr/>
          <p:nvPr/>
        </p:nvSpPr>
        <p:spPr>
          <a:xfrm>
            <a:off x="3385757" y="1346197"/>
            <a:ext cx="249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dirty="0">
                <a:solidFill>
                  <a:schemeClr val="bg1"/>
                </a:solidFill>
                <a:latin typeface="Titillium Web" panose="00000500000000000000" pitchFamily="2" charset="-94"/>
              </a:rPr>
              <a:t>İnsan Kaynaklı Tehditler</a:t>
            </a:r>
          </a:p>
        </p:txBody>
      </p:sp>
      <p:sp>
        <p:nvSpPr>
          <p:cNvPr id="11" name="Dikdörtgen 10"/>
          <p:cNvSpPr/>
          <p:nvPr/>
        </p:nvSpPr>
        <p:spPr>
          <a:xfrm>
            <a:off x="3516401" y="3688715"/>
            <a:ext cx="22317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dirty="0">
                <a:solidFill>
                  <a:schemeClr val="bg1"/>
                </a:solidFill>
                <a:latin typeface="Titillium Web" panose="00000500000000000000" pitchFamily="2" charset="-94"/>
              </a:rPr>
              <a:t>BT Kaynaklı Tehditler</a:t>
            </a:r>
          </a:p>
        </p:txBody>
      </p:sp>
      <p:pic>
        <p:nvPicPr>
          <p:cNvPr id="20" name="Resim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80155" y="1368082"/>
            <a:ext cx="4623028" cy="3398550"/>
          </a:xfrm>
          <a:prstGeom prst="rect">
            <a:avLst/>
          </a:prstGeom>
        </p:spPr>
      </p:pic>
      <p:sp>
        <p:nvSpPr>
          <p:cNvPr id="21" name="Dikdörtgen 20"/>
          <p:cNvSpPr/>
          <p:nvPr/>
        </p:nvSpPr>
        <p:spPr>
          <a:xfrm>
            <a:off x="6898500" y="5149780"/>
            <a:ext cx="455411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100" dirty="0" smtClean="0">
                <a:solidFill>
                  <a:schemeClr val="bg1"/>
                </a:solidFill>
                <a:latin typeface="Titillium Web" panose="00000500000000000000" pitchFamily="2" charset="-94"/>
              </a:rPr>
              <a:t>Varlıklara </a:t>
            </a:r>
            <a:r>
              <a:rPr lang="tr-TR" sz="2100" dirty="0">
                <a:solidFill>
                  <a:schemeClr val="bg1"/>
                </a:solidFill>
                <a:latin typeface="Titillium Web" panose="00000500000000000000" pitchFamily="2" charset="-94"/>
              </a:rPr>
              <a:t>zarar verme  olasılığı olan kasıtlı veya kasıtsız olaylar tehdit olarak </a:t>
            </a:r>
            <a:r>
              <a:rPr lang="tr-TR" sz="2100" dirty="0" smtClean="0">
                <a:solidFill>
                  <a:schemeClr val="bg1"/>
                </a:solidFill>
                <a:latin typeface="Titillium Web" panose="00000500000000000000" pitchFamily="2" charset="-94"/>
              </a:rPr>
              <a:t>değerlendirilir</a:t>
            </a:r>
            <a:r>
              <a:rPr lang="tr-TR" sz="2100" dirty="0">
                <a:solidFill>
                  <a:schemeClr val="bg1"/>
                </a:solidFill>
                <a:latin typeface="Titillium Web" panose="00000500000000000000" pitchFamily="2" charset="-94"/>
              </a:rPr>
              <a:t>.</a:t>
            </a:r>
          </a:p>
          <a:p>
            <a:pPr algn="ctr"/>
            <a:endParaRPr lang="tr-TR" sz="2100" dirty="0">
              <a:solidFill>
                <a:schemeClr val="bg1"/>
              </a:solidFill>
              <a:latin typeface="Titillium Web" panose="00000500000000000000" pitchFamily="2" charset="-94"/>
            </a:endParaRPr>
          </a:p>
        </p:txBody>
      </p:sp>
    </p:spTree>
    <p:extLst>
      <p:ext uri="{BB962C8B-B14F-4D97-AF65-F5344CB8AC3E}">
        <p14:creationId xmlns:p14="http://schemas.microsoft.com/office/powerpoint/2010/main" val="1836778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van 1"/>
          <p:cNvSpPr txBox="1">
            <a:spLocks/>
          </p:cNvSpPr>
          <p:nvPr/>
        </p:nvSpPr>
        <p:spPr>
          <a:xfrm>
            <a:off x="1005016" y="294099"/>
            <a:ext cx="11263826" cy="38489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tillium Web" panose="00000500000000000000" pitchFamily="2" charset="-94"/>
              </a:rPr>
              <a:t>02 – Bilgi Güvenliği Hakkında – </a:t>
            </a:r>
            <a:r>
              <a:rPr lang="tr-TR" sz="2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tillium Web" panose="00000500000000000000" pitchFamily="2" charset="-94"/>
              </a:rPr>
              <a:t>Açıklık Örnekleri</a:t>
            </a:r>
            <a:endParaRPr lang="tr-TR" sz="11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tillium Web" panose="00000500000000000000" pitchFamily="2" charset="-94"/>
            </a:endParaRPr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42" y="58898"/>
            <a:ext cx="928174" cy="862303"/>
          </a:xfrm>
          <a:prstGeom prst="rect">
            <a:avLst/>
          </a:prstGeom>
        </p:spPr>
      </p:pic>
      <p:cxnSp>
        <p:nvCxnSpPr>
          <p:cNvPr id="6" name="Düz Bağlayıcı 5"/>
          <p:cNvCxnSpPr/>
          <p:nvPr/>
        </p:nvCxnSpPr>
        <p:spPr>
          <a:xfrm>
            <a:off x="1029730" y="774357"/>
            <a:ext cx="10725665" cy="0"/>
          </a:xfrm>
          <a:prstGeom prst="line">
            <a:avLst/>
          </a:prstGeom>
          <a:ln w="952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Dikdörtgen 13"/>
          <p:cNvSpPr/>
          <p:nvPr/>
        </p:nvSpPr>
        <p:spPr>
          <a:xfrm>
            <a:off x="7112795" y="3731606"/>
            <a:ext cx="4642600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100" dirty="0">
                <a:solidFill>
                  <a:schemeClr val="bg1"/>
                </a:solidFill>
                <a:latin typeface="Titillium Web" panose="00000500000000000000" pitchFamily="2" charset="-94"/>
              </a:rPr>
              <a:t>Varlığın bir tehditten  zarar görmesine yol açacak </a:t>
            </a:r>
            <a:r>
              <a:rPr lang="tr-TR" sz="2100" dirty="0" smtClean="0">
                <a:solidFill>
                  <a:schemeClr val="bg1"/>
                </a:solidFill>
                <a:latin typeface="Titillium Web" panose="00000500000000000000" pitchFamily="2" charset="-94"/>
              </a:rPr>
              <a:t>etkenler  açıklık olarak değerlendirilir.</a:t>
            </a:r>
            <a:endParaRPr lang="tr-TR" sz="2100" dirty="0">
              <a:solidFill>
                <a:schemeClr val="bg1"/>
              </a:solidFill>
              <a:latin typeface="Titillium Web" panose="00000500000000000000" pitchFamily="2" charset="-94"/>
            </a:endParaRPr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929" y="2302872"/>
            <a:ext cx="5875564" cy="3919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688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ctrTitle"/>
          </p:nvPr>
        </p:nvSpPr>
        <p:spPr>
          <a:xfrm>
            <a:off x="1613806" y="3797007"/>
            <a:ext cx="9144000" cy="930049"/>
          </a:xfrm>
        </p:spPr>
        <p:txBody>
          <a:bodyPr/>
          <a:lstStyle/>
          <a:p>
            <a:r>
              <a:rPr lang="tr-TR" dirty="0" smtClean="0"/>
              <a:t>Bilgi Güvenliği </a:t>
            </a:r>
            <a:br>
              <a:rPr lang="tr-TR" dirty="0" smtClean="0"/>
            </a:br>
            <a:r>
              <a:rPr lang="tr-TR" dirty="0" smtClean="0"/>
              <a:t>Bileşenleri</a:t>
            </a:r>
            <a:endParaRPr lang="tr-TR" dirty="0"/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848" y="2022832"/>
            <a:ext cx="1835917" cy="1850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508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van 1"/>
          <p:cNvSpPr txBox="1">
            <a:spLocks/>
          </p:cNvSpPr>
          <p:nvPr/>
        </p:nvSpPr>
        <p:spPr>
          <a:xfrm>
            <a:off x="1005016" y="295254"/>
            <a:ext cx="11263826" cy="38489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tillium Web" panose="00000500000000000000" pitchFamily="2" charset="-94"/>
              </a:rPr>
              <a:t>03 – Bilgi Güvenliği Bileşenleri</a:t>
            </a:r>
            <a:endParaRPr lang="tr-TR" sz="11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tillium Web" panose="00000500000000000000" pitchFamily="2" charset="-94"/>
            </a:endParaRPr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42" y="58898"/>
            <a:ext cx="928174" cy="862303"/>
          </a:xfrm>
          <a:prstGeom prst="rect">
            <a:avLst/>
          </a:prstGeom>
        </p:spPr>
      </p:pic>
      <p:cxnSp>
        <p:nvCxnSpPr>
          <p:cNvPr id="6" name="Düz Bağlayıcı 5"/>
          <p:cNvCxnSpPr/>
          <p:nvPr/>
        </p:nvCxnSpPr>
        <p:spPr>
          <a:xfrm>
            <a:off x="1029730" y="774357"/>
            <a:ext cx="10725665" cy="0"/>
          </a:xfrm>
          <a:prstGeom prst="line">
            <a:avLst/>
          </a:prstGeom>
          <a:ln w="952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44"/>
          <p:cNvSpPr/>
          <p:nvPr/>
        </p:nvSpPr>
        <p:spPr>
          <a:xfrm>
            <a:off x="1998314" y="1155678"/>
            <a:ext cx="2664296" cy="17697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spc="50" dirty="0" smtClean="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schemeClr val="bg1"/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TitilliumText25L" panose="02000000000000000000" pitchFamily="50" charset="-94"/>
              </a:rPr>
              <a:t>Gizlilik</a:t>
            </a:r>
          </a:p>
          <a:p>
            <a:pPr algn="ctr">
              <a:lnSpc>
                <a:spcPct val="150000"/>
              </a:lnSpc>
            </a:pPr>
            <a:r>
              <a:rPr lang="tr-TR" dirty="0">
                <a:solidFill>
                  <a:schemeClr val="bg1"/>
                </a:solidFill>
                <a:latin typeface="TitilliumText25L" panose="02000000000000000000" pitchFamily="50" charset="-94"/>
              </a:rPr>
              <a:t>Bilgiye  sadece yetkisi  olan kişilerin </a:t>
            </a:r>
            <a:r>
              <a:rPr lang="tr-TR" dirty="0" smtClean="0">
                <a:solidFill>
                  <a:schemeClr val="bg1"/>
                </a:solidFill>
                <a:latin typeface="TitilliumText25L" panose="02000000000000000000" pitchFamily="50" charset="-94"/>
              </a:rPr>
              <a:t>erişebilmesidir.</a:t>
            </a:r>
            <a:endParaRPr lang="tr-TR" dirty="0">
              <a:solidFill>
                <a:schemeClr val="bg1"/>
              </a:solidFill>
              <a:latin typeface="TitilliumText25L" panose="02000000000000000000" pitchFamily="50" charset="-94"/>
            </a:endParaRPr>
          </a:p>
        </p:txBody>
      </p:sp>
      <p:sp>
        <p:nvSpPr>
          <p:cNvPr id="10" name="Rectangle 13"/>
          <p:cNvSpPr/>
          <p:nvPr/>
        </p:nvSpPr>
        <p:spPr>
          <a:xfrm>
            <a:off x="4086546" y="2576674"/>
            <a:ext cx="3384376" cy="17697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spc="50" dirty="0" smtClean="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schemeClr val="bg1"/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TitilliumText25L" panose="02000000000000000000" pitchFamily="50" charset="-94"/>
              </a:rPr>
              <a:t>Bütünlük</a:t>
            </a:r>
          </a:p>
          <a:p>
            <a:pPr algn="ctr">
              <a:lnSpc>
                <a:spcPct val="150000"/>
              </a:lnSpc>
            </a:pPr>
            <a:r>
              <a:rPr lang="tr-TR" dirty="0">
                <a:solidFill>
                  <a:schemeClr val="bg1"/>
                </a:solidFill>
                <a:latin typeface="TitilliumText25L" panose="02000000000000000000" pitchFamily="50" charset="-94"/>
              </a:rPr>
              <a:t>Bilginin içeriğinin doğru, güncel ve geçerli olduğunun garanti edilmesidir.</a:t>
            </a:r>
          </a:p>
        </p:txBody>
      </p:sp>
      <p:sp>
        <p:nvSpPr>
          <p:cNvPr id="11" name="Rectangle 14"/>
          <p:cNvSpPr/>
          <p:nvPr/>
        </p:nvSpPr>
        <p:spPr>
          <a:xfrm>
            <a:off x="6027951" y="4429760"/>
            <a:ext cx="4111729" cy="17697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spc="50" dirty="0" smtClean="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schemeClr val="bg1"/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TitilliumText25L" panose="02000000000000000000" pitchFamily="50" charset="-94"/>
              </a:rPr>
              <a:t>Erişebilirlik</a:t>
            </a:r>
          </a:p>
          <a:p>
            <a:pPr algn="ctr">
              <a:lnSpc>
                <a:spcPct val="150000"/>
              </a:lnSpc>
            </a:pPr>
            <a:r>
              <a:rPr lang="tr-TR" dirty="0" smtClean="0">
                <a:solidFill>
                  <a:schemeClr val="bg1"/>
                </a:solidFill>
                <a:latin typeface="TitilliumText25L" panose="02000000000000000000" pitchFamily="50" charset="-94"/>
              </a:rPr>
              <a:t>Bilginin </a:t>
            </a:r>
            <a:r>
              <a:rPr lang="tr-TR" dirty="0">
                <a:solidFill>
                  <a:schemeClr val="bg1"/>
                </a:solidFill>
                <a:latin typeface="TitilliumText25L" panose="02000000000000000000" pitchFamily="50" charset="-94"/>
              </a:rPr>
              <a:t>yetkili kişilerce ihtiyaç duyulduğunda ulaşılabilir ve kullanılabilir durumda olmasıdır.</a:t>
            </a:r>
          </a:p>
        </p:txBody>
      </p:sp>
    </p:spTree>
    <p:extLst>
      <p:ext uri="{BB962C8B-B14F-4D97-AF65-F5344CB8AC3E}">
        <p14:creationId xmlns:p14="http://schemas.microsoft.com/office/powerpoint/2010/main" val="1597238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42" y="58898"/>
            <a:ext cx="928174" cy="862303"/>
          </a:xfrm>
          <a:prstGeom prst="rect">
            <a:avLst/>
          </a:prstGeom>
        </p:spPr>
      </p:pic>
      <p:cxnSp>
        <p:nvCxnSpPr>
          <p:cNvPr id="6" name="Düz Bağlayıcı 5"/>
          <p:cNvCxnSpPr/>
          <p:nvPr/>
        </p:nvCxnSpPr>
        <p:spPr>
          <a:xfrm>
            <a:off x="1029730" y="774357"/>
            <a:ext cx="10725665" cy="0"/>
          </a:xfrm>
          <a:prstGeom prst="line">
            <a:avLst/>
          </a:prstGeom>
          <a:ln w="952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Dikdörtgen 4"/>
          <p:cNvSpPr/>
          <p:nvPr/>
        </p:nvSpPr>
        <p:spPr>
          <a:xfrm>
            <a:off x="2801049" y="5338134"/>
            <a:ext cx="651228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r-TR" sz="1600" dirty="0" smtClean="0">
                <a:solidFill>
                  <a:schemeClr val="bg1"/>
                </a:solidFill>
                <a:latin typeface="TitilliumText25L" panose="02000000000000000000" pitchFamily="50" charset="-94"/>
              </a:rPr>
              <a:t>Kimlik </a:t>
            </a:r>
            <a:r>
              <a:rPr lang="tr-TR" sz="1600" dirty="0">
                <a:solidFill>
                  <a:schemeClr val="bg1"/>
                </a:solidFill>
                <a:latin typeface="TitilliumText25L" panose="02000000000000000000" pitchFamily="50" charset="-94"/>
              </a:rPr>
              <a:t>doğrulamasından sonra elde edilen yetkiye göre işlem yapılır. Verinin değiştirilmesi, yok edilmesi gibi yetkiler en riskli yetkilendirme seviyeleridir. </a:t>
            </a:r>
          </a:p>
        </p:txBody>
      </p:sp>
      <p:sp>
        <p:nvSpPr>
          <p:cNvPr id="7" name="Dikdörtgen 6"/>
          <p:cNvSpPr/>
          <p:nvPr/>
        </p:nvSpPr>
        <p:spPr>
          <a:xfrm>
            <a:off x="623146" y="1702442"/>
            <a:ext cx="3745653" cy="7732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r-TR" sz="1600" dirty="0" smtClean="0">
                <a:solidFill>
                  <a:schemeClr val="bg1"/>
                </a:solidFill>
                <a:latin typeface="TitilliumText25L" panose="02000000000000000000" pitchFamily="50" charset="-94"/>
              </a:rPr>
              <a:t>Gizlilik </a:t>
            </a:r>
            <a:r>
              <a:rPr lang="tr-TR" sz="1600" dirty="0">
                <a:solidFill>
                  <a:schemeClr val="bg1"/>
                </a:solidFill>
                <a:latin typeface="TitilliumText25L" panose="02000000000000000000" pitchFamily="50" charset="-94"/>
              </a:rPr>
              <a:t>için kimlik doğrulmasının düzgün yapılması zorunludur. </a:t>
            </a:r>
          </a:p>
        </p:txBody>
      </p:sp>
      <p:sp>
        <p:nvSpPr>
          <p:cNvPr id="8" name="Dikdörtgen 7"/>
          <p:cNvSpPr/>
          <p:nvPr/>
        </p:nvSpPr>
        <p:spPr>
          <a:xfrm>
            <a:off x="6930925" y="3858878"/>
            <a:ext cx="42094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r-TR" sz="1600" dirty="0">
                <a:solidFill>
                  <a:schemeClr val="bg1"/>
                </a:solidFill>
                <a:latin typeface="TitilliumText25L" panose="02000000000000000000" pitchFamily="50" charset="-94"/>
              </a:rPr>
              <a:t>Kimlik doğrulama yapılarak yetkili kişilerin erişimi sağlanır. </a:t>
            </a:r>
          </a:p>
        </p:txBody>
      </p:sp>
      <p:sp>
        <p:nvSpPr>
          <p:cNvPr id="12" name="Dikdörtgen 11"/>
          <p:cNvSpPr/>
          <p:nvPr/>
        </p:nvSpPr>
        <p:spPr>
          <a:xfrm>
            <a:off x="440266" y="3065451"/>
            <a:ext cx="4531361" cy="11426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r-TR" sz="1600" dirty="0">
                <a:solidFill>
                  <a:schemeClr val="bg1"/>
                </a:solidFill>
                <a:latin typeface="TitilliumText25L" panose="02000000000000000000" pitchFamily="50" charset="-94"/>
              </a:rPr>
              <a:t>Güçlü kimlik doğrulama yöntemlerine </a:t>
            </a:r>
            <a:r>
              <a:rPr lang="tr-TR" sz="1600" dirty="0" err="1">
                <a:solidFill>
                  <a:schemeClr val="bg1"/>
                </a:solidFill>
                <a:latin typeface="TitilliumText25L" panose="02000000000000000000" pitchFamily="50" charset="-94"/>
              </a:rPr>
              <a:t>biyometrik</a:t>
            </a:r>
            <a:r>
              <a:rPr lang="tr-TR" sz="1600" dirty="0">
                <a:solidFill>
                  <a:schemeClr val="bg1"/>
                </a:solidFill>
                <a:latin typeface="TitilliumText25L" panose="02000000000000000000" pitchFamily="50" charset="-94"/>
              </a:rPr>
              <a:t> yöntemler, tek kullanımlık parola, bankamatik kartı ve benzeri örneklerde verilebilir.</a:t>
            </a:r>
          </a:p>
        </p:txBody>
      </p:sp>
      <p:sp>
        <p:nvSpPr>
          <p:cNvPr id="13" name="Dikdörtgen 12"/>
          <p:cNvSpPr/>
          <p:nvPr/>
        </p:nvSpPr>
        <p:spPr>
          <a:xfrm>
            <a:off x="6509172" y="1839308"/>
            <a:ext cx="505290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r-TR" sz="1600" dirty="0" smtClean="0">
                <a:solidFill>
                  <a:schemeClr val="bg1"/>
                </a:solidFill>
                <a:latin typeface="TitilliumText25L" panose="02000000000000000000" pitchFamily="50" charset="-94"/>
              </a:rPr>
              <a:t>Sahip </a:t>
            </a:r>
            <a:r>
              <a:rPr lang="tr-TR" sz="1600" dirty="0">
                <a:solidFill>
                  <a:schemeClr val="bg1"/>
                </a:solidFill>
                <a:latin typeface="TitilliumText25L" panose="02000000000000000000" pitchFamily="50" charset="-94"/>
              </a:rPr>
              <a:t>olduğunuz, bildiğiniz ya da </a:t>
            </a:r>
            <a:r>
              <a:rPr lang="tr-TR" sz="1600" dirty="0" err="1">
                <a:solidFill>
                  <a:schemeClr val="bg1"/>
                </a:solidFill>
                <a:latin typeface="TitilliumText25L" panose="02000000000000000000" pitchFamily="50" charset="-94"/>
              </a:rPr>
              <a:t>biyometrik</a:t>
            </a:r>
            <a:r>
              <a:rPr lang="tr-TR" sz="1600" dirty="0">
                <a:solidFill>
                  <a:schemeClr val="bg1"/>
                </a:solidFill>
                <a:latin typeface="TitilliumText25L" panose="02000000000000000000" pitchFamily="50" charset="-94"/>
              </a:rPr>
              <a:t> bir özelliğinizden herhangi ikisinin kullanılması ise iki faktörlü kimlik doğrulama olup daha güçlü kimlik doğrulama şeklidir.</a:t>
            </a:r>
          </a:p>
        </p:txBody>
      </p:sp>
      <p:sp>
        <p:nvSpPr>
          <p:cNvPr id="15" name="Unvan 1"/>
          <p:cNvSpPr txBox="1">
            <a:spLocks/>
          </p:cNvSpPr>
          <p:nvPr/>
        </p:nvSpPr>
        <p:spPr>
          <a:xfrm>
            <a:off x="1005016" y="295254"/>
            <a:ext cx="11263826" cy="38489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tillium Web" panose="00000500000000000000" pitchFamily="2" charset="-94"/>
              </a:rPr>
              <a:t>03 – Bilgi Güvenliği Bileşenleri-</a:t>
            </a:r>
            <a:r>
              <a:rPr lang="tr-TR" sz="2400" b="1" spc="50" dirty="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schemeClr val="bg1"/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TitilliumText25L" panose="02000000000000000000" pitchFamily="50" charset="-94"/>
              </a:rPr>
              <a:t>Gizlilik</a:t>
            </a:r>
            <a:endParaRPr lang="tr-TR" sz="2400" dirty="0">
              <a:solidFill>
                <a:schemeClr val="bg1"/>
              </a:solidFill>
              <a:latin typeface="TitilliumText25L" panose="02000000000000000000" pitchFamily="50" charset="-94"/>
            </a:endParaRPr>
          </a:p>
          <a:p>
            <a:endParaRPr lang="tr-TR" sz="11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tillium Web" panose="00000500000000000000" pitchFamily="2" charset="-94"/>
            </a:endParaRPr>
          </a:p>
        </p:txBody>
      </p:sp>
    </p:spTree>
    <p:extLst>
      <p:ext uri="{BB962C8B-B14F-4D97-AF65-F5344CB8AC3E}">
        <p14:creationId xmlns:p14="http://schemas.microsoft.com/office/powerpoint/2010/main" val="2107036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42" y="58898"/>
            <a:ext cx="928174" cy="862303"/>
          </a:xfrm>
          <a:prstGeom prst="rect">
            <a:avLst/>
          </a:prstGeom>
        </p:spPr>
      </p:pic>
      <p:cxnSp>
        <p:nvCxnSpPr>
          <p:cNvPr id="6" name="Düz Bağlayıcı 5"/>
          <p:cNvCxnSpPr/>
          <p:nvPr/>
        </p:nvCxnSpPr>
        <p:spPr>
          <a:xfrm>
            <a:off x="1029730" y="774357"/>
            <a:ext cx="10725665" cy="0"/>
          </a:xfrm>
          <a:prstGeom prst="line">
            <a:avLst/>
          </a:prstGeom>
          <a:ln w="952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ikdörtgen 6"/>
          <p:cNvSpPr/>
          <p:nvPr/>
        </p:nvSpPr>
        <p:spPr>
          <a:xfrm>
            <a:off x="657013" y="2046958"/>
            <a:ext cx="3745653" cy="7732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r-TR" sz="1600" dirty="0">
                <a:solidFill>
                  <a:schemeClr val="bg1"/>
                </a:solidFill>
                <a:latin typeface="TitilliumText25L" panose="02000000000000000000" pitchFamily="50" charset="-94"/>
              </a:rPr>
              <a:t>E – imza bütünlük sağlamada kullanılan bir uygulamadır.</a:t>
            </a:r>
          </a:p>
        </p:txBody>
      </p:sp>
      <p:sp>
        <p:nvSpPr>
          <p:cNvPr id="2" name="Dikdörtgen 1"/>
          <p:cNvSpPr/>
          <p:nvPr/>
        </p:nvSpPr>
        <p:spPr>
          <a:xfrm>
            <a:off x="2658533" y="4507454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150000"/>
              </a:lnSpc>
            </a:pPr>
            <a:r>
              <a:rPr lang="tr-TR" dirty="0" smtClean="0">
                <a:solidFill>
                  <a:schemeClr val="bg1"/>
                </a:solidFill>
                <a:latin typeface="TitilliumText25L" panose="02000000000000000000" pitchFamily="50" charset="-94"/>
              </a:rPr>
              <a:t>Havale hesap bilgilerinin değiştirilmesi durumunda bütünlük bozulacaktır. </a:t>
            </a:r>
            <a:endParaRPr lang="tr-TR" dirty="0">
              <a:solidFill>
                <a:schemeClr val="bg1"/>
              </a:solidFill>
              <a:latin typeface="TitilliumText25L" panose="02000000000000000000" pitchFamily="50" charset="-94"/>
            </a:endParaRPr>
          </a:p>
        </p:txBody>
      </p:sp>
      <p:sp>
        <p:nvSpPr>
          <p:cNvPr id="14" name="Dikdörtgen 13"/>
          <p:cNvSpPr/>
          <p:nvPr/>
        </p:nvSpPr>
        <p:spPr>
          <a:xfrm>
            <a:off x="6878320" y="2032652"/>
            <a:ext cx="374565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r-TR" sz="1600" dirty="0" smtClean="0">
                <a:solidFill>
                  <a:schemeClr val="bg1"/>
                </a:solidFill>
                <a:latin typeface="TitilliumText25L" panose="02000000000000000000" pitchFamily="50" charset="-94"/>
              </a:rPr>
              <a:t>Saldırganların hedefleri üzerinde yapmış olduğu her değişiklik bütünlüğü bozacaktır.</a:t>
            </a:r>
          </a:p>
          <a:p>
            <a:pPr algn="ctr">
              <a:lnSpc>
                <a:spcPct val="150000"/>
              </a:lnSpc>
            </a:pPr>
            <a:r>
              <a:rPr lang="tr-TR" sz="1600" dirty="0" smtClean="0">
                <a:solidFill>
                  <a:schemeClr val="accent2"/>
                </a:solidFill>
                <a:latin typeface="TitilliumText25L" panose="02000000000000000000" pitchFamily="50" charset="-94"/>
              </a:rPr>
              <a:t>Web sayfası, dosya, telefon, banka hesapları</a:t>
            </a:r>
            <a:endParaRPr lang="tr-TR" sz="1600" dirty="0">
              <a:solidFill>
                <a:schemeClr val="accent2"/>
              </a:solidFill>
              <a:latin typeface="TitilliumText25L" panose="02000000000000000000" pitchFamily="50" charset="-94"/>
            </a:endParaRPr>
          </a:p>
        </p:txBody>
      </p:sp>
      <p:sp>
        <p:nvSpPr>
          <p:cNvPr id="15" name="Unvan 1"/>
          <p:cNvSpPr txBox="1">
            <a:spLocks/>
          </p:cNvSpPr>
          <p:nvPr/>
        </p:nvSpPr>
        <p:spPr>
          <a:xfrm>
            <a:off x="1005016" y="295254"/>
            <a:ext cx="11263826" cy="38489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tillium Web" panose="00000500000000000000" pitchFamily="2" charset="-94"/>
              </a:rPr>
              <a:t>03 – Bilgi Güvenliği Bileşenleri-</a:t>
            </a:r>
            <a:r>
              <a:rPr lang="tr-TR" sz="2400" b="1" spc="50" dirty="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schemeClr val="bg1"/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TitilliumText25L" panose="02000000000000000000" pitchFamily="50" charset="-94"/>
              </a:rPr>
              <a:t>Bütünlük</a:t>
            </a:r>
            <a:endParaRPr lang="tr-TR" sz="2400" dirty="0">
              <a:solidFill>
                <a:schemeClr val="bg1"/>
              </a:solidFill>
              <a:latin typeface="TitilliumText25L" panose="02000000000000000000" pitchFamily="50" charset="-94"/>
            </a:endParaRPr>
          </a:p>
          <a:p>
            <a:endParaRPr lang="tr-TR" sz="11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tillium Web" panose="00000500000000000000" pitchFamily="2" charset="-94"/>
            </a:endParaRPr>
          </a:p>
        </p:txBody>
      </p:sp>
    </p:spTree>
    <p:extLst>
      <p:ext uri="{BB962C8B-B14F-4D97-AF65-F5344CB8AC3E}">
        <p14:creationId xmlns:p14="http://schemas.microsoft.com/office/powerpoint/2010/main" val="2956035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42" y="58898"/>
            <a:ext cx="928174" cy="862303"/>
          </a:xfrm>
          <a:prstGeom prst="rect">
            <a:avLst/>
          </a:prstGeom>
        </p:spPr>
      </p:pic>
      <p:cxnSp>
        <p:nvCxnSpPr>
          <p:cNvPr id="6" name="Düz Bağlayıcı 5"/>
          <p:cNvCxnSpPr/>
          <p:nvPr/>
        </p:nvCxnSpPr>
        <p:spPr>
          <a:xfrm>
            <a:off x="1029730" y="774357"/>
            <a:ext cx="10725665" cy="0"/>
          </a:xfrm>
          <a:prstGeom prst="line">
            <a:avLst/>
          </a:prstGeom>
          <a:ln w="952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ikdörtgen 6"/>
          <p:cNvSpPr/>
          <p:nvPr/>
        </p:nvSpPr>
        <p:spPr>
          <a:xfrm>
            <a:off x="486742" y="2231441"/>
            <a:ext cx="3745653" cy="15119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r-TR" sz="1600" dirty="0" smtClean="0">
                <a:solidFill>
                  <a:schemeClr val="bg1"/>
                </a:solidFill>
                <a:latin typeface="TitilliumText25L" panose="02000000000000000000" pitchFamily="50" charset="-94"/>
              </a:rPr>
              <a:t>İş sürekliliğini sağlayabilmek için erişebilirlik mutlaka güvence altına alınmalıdır.</a:t>
            </a:r>
          </a:p>
          <a:p>
            <a:pPr>
              <a:lnSpc>
                <a:spcPct val="150000"/>
              </a:lnSpc>
            </a:pPr>
            <a:endParaRPr lang="tr-TR" sz="1600" dirty="0">
              <a:solidFill>
                <a:schemeClr val="bg1"/>
              </a:solidFill>
              <a:latin typeface="TitilliumText25L" panose="02000000000000000000" pitchFamily="50" charset="-94"/>
            </a:endParaRPr>
          </a:p>
        </p:txBody>
      </p:sp>
      <p:sp>
        <p:nvSpPr>
          <p:cNvPr id="2" name="Dikdörtgen 1"/>
          <p:cNvSpPr/>
          <p:nvPr/>
        </p:nvSpPr>
        <p:spPr>
          <a:xfrm>
            <a:off x="2867318" y="4509853"/>
            <a:ext cx="6096000" cy="773289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150000"/>
              </a:lnSpc>
            </a:pPr>
            <a:r>
              <a:rPr lang="tr-TR" sz="1600" dirty="0" smtClean="0">
                <a:solidFill>
                  <a:schemeClr val="bg1"/>
                </a:solidFill>
                <a:latin typeface="TitilliumText25L" panose="02000000000000000000" pitchFamily="50" charset="-94"/>
              </a:rPr>
              <a:t>Teknik </a:t>
            </a:r>
            <a:r>
              <a:rPr lang="tr-TR" sz="1600" dirty="0">
                <a:solidFill>
                  <a:schemeClr val="bg1"/>
                </a:solidFill>
                <a:latin typeface="TitilliumText25L" panose="02000000000000000000" pitchFamily="50" charset="-94"/>
              </a:rPr>
              <a:t>bir arızadan veya kötü niyetli bir saldırıdan dolayı </a:t>
            </a:r>
            <a:r>
              <a:rPr lang="tr-TR" sz="1600" dirty="0" smtClean="0">
                <a:solidFill>
                  <a:schemeClr val="bg1"/>
                </a:solidFill>
                <a:latin typeface="TitilliumText25L" panose="02000000000000000000" pitchFamily="50" charset="-94"/>
              </a:rPr>
              <a:t> erişiminiz kesintiye uğrayabilir.</a:t>
            </a:r>
            <a:endParaRPr lang="tr-TR" sz="1600" dirty="0">
              <a:solidFill>
                <a:schemeClr val="bg1"/>
              </a:solidFill>
              <a:latin typeface="TitilliumText25L" panose="02000000000000000000" pitchFamily="50" charset="-94"/>
            </a:endParaRPr>
          </a:p>
        </p:txBody>
      </p:sp>
      <p:sp>
        <p:nvSpPr>
          <p:cNvPr id="10" name="Dikdörtgen 9"/>
          <p:cNvSpPr/>
          <p:nvPr/>
        </p:nvSpPr>
        <p:spPr>
          <a:xfrm>
            <a:off x="6965436" y="2277099"/>
            <a:ext cx="374565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r-TR" sz="1600" dirty="0" smtClean="0">
                <a:solidFill>
                  <a:schemeClr val="bg1"/>
                </a:solidFill>
                <a:latin typeface="TitilliumText25L" panose="02000000000000000000" pitchFamily="50" charset="-94"/>
              </a:rPr>
              <a:t>Bir web sayfası üzerinden ya da sunucu üzerinden erişim engellendiğinde erişebilirlik zarar görmüş olur.</a:t>
            </a:r>
          </a:p>
          <a:p>
            <a:pPr>
              <a:lnSpc>
                <a:spcPct val="150000"/>
              </a:lnSpc>
            </a:pPr>
            <a:endParaRPr lang="tr-TR" sz="1600" dirty="0">
              <a:solidFill>
                <a:schemeClr val="bg1"/>
              </a:solidFill>
              <a:latin typeface="TitilliumText25L" panose="02000000000000000000" pitchFamily="50" charset="-94"/>
            </a:endParaRPr>
          </a:p>
        </p:txBody>
      </p:sp>
      <p:sp>
        <p:nvSpPr>
          <p:cNvPr id="11" name="Unvan 1"/>
          <p:cNvSpPr txBox="1">
            <a:spLocks/>
          </p:cNvSpPr>
          <p:nvPr/>
        </p:nvSpPr>
        <p:spPr>
          <a:xfrm>
            <a:off x="1005016" y="295254"/>
            <a:ext cx="11263826" cy="38489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tillium Web" panose="00000500000000000000" pitchFamily="2" charset="-94"/>
              </a:rPr>
              <a:t>03 – Bilgi Güvenliği Bileşenleri-</a:t>
            </a:r>
            <a:r>
              <a:rPr lang="tr-TR" sz="2400" b="1" spc="50" dirty="0" err="1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schemeClr val="bg1"/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TitilliumText25L" panose="02000000000000000000" pitchFamily="50" charset="-94"/>
              </a:rPr>
              <a:t>Erişebilirlik</a:t>
            </a:r>
            <a:endParaRPr lang="tr-TR" sz="2400" dirty="0">
              <a:solidFill>
                <a:schemeClr val="bg1"/>
              </a:solidFill>
              <a:latin typeface="TitilliumText25L" panose="02000000000000000000" pitchFamily="50" charset="-94"/>
            </a:endParaRPr>
          </a:p>
          <a:p>
            <a:endParaRPr lang="tr-TR" sz="11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tillium Web" panose="00000500000000000000" pitchFamily="2" charset="-94"/>
            </a:endParaRPr>
          </a:p>
        </p:txBody>
      </p:sp>
    </p:spTree>
    <p:extLst>
      <p:ext uri="{BB962C8B-B14F-4D97-AF65-F5344CB8AC3E}">
        <p14:creationId xmlns:p14="http://schemas.microsoft.com/office/powerpoint/2010/main" val="674348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ctrTitle"/>
          </p:nvPr>
        </p:nvSpPr>
        <p:spPr>
          <a:xfrm>
            <a:off x="1828042" y="3470789"/>
            <a:ext cx="8715527" cy="805296"/>
          </a:xfrm>
        </p:spPr>
        <p:txBody>
          <a:bodyPr/>
          <a:lstStyle/>
          <a:p>
            <a:r>
              <a:rPr lang="tr-TR" dirty="0" smtClean="0"/>
              <a:t>İnsan Süreç Teknoloji</a:t>
            </a:r>
            <a:endParaRPr lang="tr-TR" dirty="0"/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848" y="2022832"/>
            <a:ext cx="1835917" cy="1850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672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ctrTitle"/>
          </p:nvPr>
        </p:nvSpPr>
        <p:spPr>
          <a:xfrm>
            <a:off x="1674767" y="3968974"/>
            <a:ext cx="9144000" cy="930049"/>
          </a:xfrm>
        </p:spPr>
        <p:txBody>
          <a:bodyPr/>
          <a:lstStyle/>
          <a:p>
            <a:r>
              <a:rPr lang="tr-TR" dirty="0" smtClean="0"/>
              <a:t>Bilgi Güvenliği</a:t>
            </a:r>
            <a:br>
              <a:rPr lang="tr-TR" dirty="0" smtClean="0"/>
            </a:br>
            <a:r>
              <a:rPr lang="tr-TR" dirty="0" smtClean="0"/>
              <a:t> Sunumu</a:t>
            </a:r>
            <a:endParaRPr lang="tr-TR" dirty="0"/>
          </a:p>
        </p:txBody>
      </p:sp>
      <p:pic>
        <p:nvPicPr>
          <p:cNvPr id="6" name="Resi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7851" y="1935891"/>
            <a:ext cx="2097511" cy="2033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096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van 1"/>
          <p:cNvSpPr txBox="1">
            <a:spLocks/>
          </p:cNvSpPr>
          <p:nvPr/>
        </p:nvSpPr>
        <p:spPr>
          <a:xfrm>
            <a:off x="1005016" y="295254"/>
            <a:ext cx="11263826" cy="38489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tillium Web" panose="00000500000000000000" pitchFamily="2" charset="-94"/>
              </a:rPr>
              <a:t>04 –  İnsan Süreç Teknoloji</a:t>
            </a:r>
            <a:endParaRPr lang="tr-TR" sz="11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tillium Web" panose="00000500000000000000" pitchFamily="2" charset="-94"/>
            </a:endParaRPr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42" y="58898"/>
            <a:ext cx="928174" cy="862303"/>
          </a:xfrm>
          <a:prstGeom prst="rect">
            <a:avLst/>
          </a:prstGeom>
        </p:spPr>
      </p:pic>
      <p:cxnSp>
        <p:nvCxnSpPr>
          <p:cNvPr id="6" name="Düz Bağlayıcı 5"/>
          <p:cNvCxnSpPr/>
          <p:nvPr/>
        </p:nvCxnSpPr>
        <p:spPr>
          <a:xfrm>
            <a:off x="1029730" y="774357"/>
            <a:ext cx="10725665" cy="0"/>
          </a:xfrm>
          <a:prstGeom prst="line">
            <a:avLst/>
          </a:prstGeom>
          <a:ln w="952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Dikdörtgen 4"/>
          <p:cNvSpPr/>
          <p:nvPr/>
        </p:nvSpPr>
        <p:spPr>
          <a:xfrm>
            <a:off x="540929" y="1277237"/>
            <a:ext cx="3390877" cy="7732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r-TR" sz="1600" dirty="0">
                <a:solidFill>
                  <a:schemeClr val="bg1"/>
                </a:solidFill>
                <a:latin typeface="TitilliumText25L" panose="02000000000000000000" pitchFamily="50" charset="-94"/>
              </a:rPr>
              <a:t>Bilgi güvenliği sadece teknoloji ile  sağlanabilecek bir yapı değildir. </a:t>
            </a:r>
          </a:p>
        </p:txBody>
      </p:sp>
      <p:sp>
        <p:nvSpPr>
          <p:cNvPr id="8" name="Dikdörtgen 7"/>
          <p:cNvSpPr/>
          <p:nvPr/>
        </p:nvSpPr>
        <p:spPr>
          <a:xfrm>
            <a:off x="2420110" y="2286637"/>
            <a:ext cx="3650636" cy="7732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r-TR" sz="1600" dirty="0">
                <a:solidFill>
                  <a:schemeClr val="bg1"/>
                </a:solidFill>
                <a:latin typeface="TitilliumText25L" panose="02000000000000000000" pitchFamily="50" charset="-94"/>
              </a:rPr>
              <a:t>Teknolojinin yanında mutlaka insan ve süreç yer almalıdır.</a:t>
            </a:r>
          </a:p>
        </p:txBody>
      </p:sp>
      <p:sp>
        <p:nvSpPr>
          <p:cNvPr id="12" name="Dikdörtgen 11"/>
          <p:cNvSpPr/>
          <p:nvPr/>
        </p:nvSpPr>
        <p:spPr>
          <a:xfrm>
            <a:off x="4042905" y="3371876"/>
            <a:ext cx="459909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r-TR" sz="1600" dirty="0">
                <a:solidFill>
                  <a:schemeClr val="bg1"/>
                </a:solidFill>
                <a:latin typeface="TitilliumText25L" panose="02000000000000000000" pitchFamily="50" charset="-94"/>
              </a:rPr>
              <a:t>Süreç olmadan bir bilgi güvenliği sisteminin </a:t>
            </a:r>
            <a:r>
              <a:rPr lang="tr-TR" sz="1600" dirty="0" smtClean="0">
                <a:solidFill>
                  <a:schemeClr val="bg1"/>
                </a:solidFill>
                <a:latin typeface="TitilliumText25L" panose="02000000000000000000" pitchFamily="50" charset="-94"/>
              </a:rPr>
              <a:t>kurulması</a:t>
            </a:r>
            <a:r>
              <a:rPr lang="tr-TR" sz="1600" dirty="0">
                <a:solidFill>
                  <a:schemeClr val="bg1"/>
                </a:solidFill>
                <a:latin typeface="TitilliumText25L" panose="02000000000000000000" pitchFamily="50" charset="-94"/>
              </a:rPr>
              <a:t>, uygulanması, yürütülmesi ve uyum sağlaya bilmesi </a:t>
            </a:r>
            <a:r>
              <a:rPr lang="tr-TR" sz="1600" dirty="0" smtClean="0">
                <a:solidFill>
                  <a:schemeClr val="bg1"/>
                </a:solidFill>
                <a:latin typeface="TitilliumText25L" panose="02000000000000000000" pitchFamily="50" charset="-94"/>
              </a:rPr>
              <a:t>mümkün değildir.</a:t>
            </a:r>
            <a:endParaRPr lang="tr-TR" sz="1600" dirty="0">
              <a:solidFill>
                <a:schemeClr val="bg1"/>
              </a:solidFill>
              <a:latin typeface="TitilliumText25L" panose="02000000000000000000" pitchFamily="50" charset="-94"/>
            </a:endParaRPr>
          </a:p>
        </p:txBody>
      </p:sp>
      <p:sp>
        <p:nvSpPr>
          <p:cNvPr id="13" name="Dikdörtgen 12"/>
          <p:cNvSpPr/>
          <p:nvPr/>
        </p:nvSpPr>
        <p:spPr>
          <a:xfrm>
            <a:off x="7278815" y="4760620"/>
            <a:ext cx="412029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r-TR" sz="1600" dirty="0">
                <a:solidFill>
                  <a:schemeClr val="bg1"/>
                </a:solidFill>
                <a:latin typeface="TitilliumText25L" panose="02000000000000000000" pitchFamily="50" charset="-94"/>
              </a:rPr>
              <a:t>İnsan - Süreç –Teknoloji uyumuyla ancak yönetilebilir ve sürdürülebilir bir bilgi güvenliği sistemi kurulabilir.</a:t>
            </a:r>
          </a:p>
        </p:txBody>
      </p:sp>
    </p:spTree>
    <p:extLst>
      <p:ext uri="{BB962C8B-B14F-4D97-AF65-F5344CB8AC3E}">
        <p14:creationId xmlns:p14="http://schemas.microsoft.com/office/powerpoint/2010/main" val="3378099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van 1"/>
          <p:cNvSpPr txBox="1">
            <a:spLocks/>
          </p:cNvSpPr>
          <p:nvPr/>
        </p:nvSpPr>
        <p:spPr>
          <a:xfrm>
            <a:off x="1005016" y="295254"/>
            <a:ext cx="11263826" cy="38489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tillium Web" panose="00000500000000000000" pitchFamily="2" charset="-94"/>
              </a:rPr>
              <a:t>04 – </a:t>
            </a:r>
            <a:r>
              <a:rPr lang="tr-TR" sz="2400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tillium Web" panose="00000500000000000000" pitchFamily="2" charset="-94"/>
              </a:rPr>
              <a:t>İnsan </a:t>
            </a:r>
            <a:r>
              <a:rPr lang="tr-TR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tillium Web" panose="00000500000000000000" pitchFamily="2" charset="-94"/>
              </a:rPr>
              <a:t>Süreç Teknoloji</a:t>
            </a:r>
            <a:endParaRPr lang="tr-TR" sz="11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tillium Web" panose="00000500000000000000" pitchFamily="2" charset="-94"/>
            </a:endParaRPr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42" y="58898"/>
            <a:ext cx="928174" cy="862303"/>
          </a:xfrm>
          <a:prstGeom prst="rect">
            <a:avLst/>
          </a:prstGeom>
        </p:spPr>
      </p:pic>
      <p:cxnSp>
        <p:nvCxnSpPr>
          <p:cNvPr id="6" name="Düz Bağlayıcı 5"/>
          <p:cNvCxnSpPr/>
          <p:nvPr/>
        </p:nvCxnSpPr>
        <p:spPr>
          <a:xfrm>
            <a:off x="1029730" y="774357"/>
            <a:ext cx="10725665" cy="0"/>
          </a:xfrm>
          <a:prstGeom prst="line">
            <a:avLst/>
          </a:prstGeom>
          <a:ln w="952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Dikdörtgen 1"/>
          <p:cNvSpPr/>
          <p:nvPr/>
        </p:nvSpPr>
        <p:spPr>
          <a:xfrm>
            <a:off x="613733" y="1882987"/>
            <a:ext cx="35992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r-TR" sz="1600" dirty="0" smtClean="0">
                <a:solidFill>
                  <a:schemeClr val="bg1"/>
                </a:solidFill>
                <a:latin typeface="TitilliumText25L" panose="02000000000000000000" pitchFamily="50" charset="-94"/>
              </a:rPr>
              <a:t>Bilgi güvenliğinde </a:t>
            </a:r>
            <a:r>
              <a:rPr lang="tr-TR" sz="1600" dirty="0" smtClean="0">
                <a:solidFill>
                  <a:schemeClr val="accent2"/>
                </a:solidFill>
                <a:latin typeface="TitilliumText25L" panose="02000000000000000000" pitchFamily="50" charset="-94"/>
              </a:rPr>
              <a:t>insan</a:t>
            </a:r>
            <a:r>
              <a:rPr lang="tr-TR" sz="1600" dirty="0" smtClean="0">
                <a:solidFill>
                  <a:schemeClr val="bg1"/>
                </a:solidFill>
                <a:latin typeface="TitilliumText25L" panose="02000000000000000000" pitchFamily="50" charset="-94"/>
              </a:rPr>
              <a:t> </a:t>
            </a:r>
            <a:r>
              <a:rPr lang="tr-TR" sz="1600" dirty="0">
                <a:solidFill>
                  <a:schemeClr val="bg1"/>
                </a:solidFill>
                <a:latin typeface="TitilliumText25L" panose="02000000000000000000" pitchFamily="50" charset="-94"/>
              </a:rPr>
              <a:t>zincirin en zayıf halkası olarak bilinir. </a:t>
            </a:r>
          </a:p>
        </p:txBody>
      </p:sp>
      <p:sp>
        <p:nvSpPr>
          <p:cNvPr id="7" name="Dikdörtgen 6"/>
          <p:cNvSpPr/>
          <p:nvPr/>
        </p:nvSpPr>
        <p:spPr>
          <a:xfrm>
            <a:off x="7571121" y="1002683"/>
            <a:ext cx="4432714" cy="38318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r-TR" dirty="0" smtClean="0">
                <a:solidFill>
                  <a:schemeClr val="accent2"/>
                </a:solidFill>
                <a:latin typeface="TitilliumText25L" panose="02000000000000000000" pitchFamily="50" charset="-94"/>
              </a:rPr>
              <a:t>İnsan </a:t>
            </a:r>
          </a:p>
          <a:p>
            <a:pPr algn="ctr">
              <a:lnSpc>
                <a:spcPct val="150000"/>
              </a:lnSpc>
            </a:pPr>
            <a:r>
              <a:rPr lang="tr-TR" sz="1600" dirty="0">
                <a:solidFill>
                  <a:schemeClr val="bg1"/>
                </a:solidFill>
                <a:latin typeface="TitilliumText25L" panose="02000000000000000000" pitchFamily="50" charset="-94"/>
              </a:rPr>
              <a:t>Denetçiler</a:t>
            </a:r>
          </a:p>
          <a:p>
            <a:pPr algn="ctr">
              <a:lnSpc>
                <a:spcPct val="150000"/>
              </a:lnSpc>
            </a:pPr>
            <a:r>
              <a:rPr lang="tr-TR" sz="1600" dirty="0">
                <a:solidFill>
                  <a:schemeClr val="bg1"/>
                </a:solidFill>
                <a:latin typeface="TitilliumText25L" panose="02000000000000000000" pitchFamily="50" charset="-94"/>
              </a:rPr>
              <a:t>Danışmanlar</a:t>
            </a:r>
          </a:p>
          <a:p>
            <a:pPr algn="ctr">
              <a:lnSpc>
                <a:spcPct val="150000"/>
              </a:lnSpc>
            </a:pPr>
            <a:r>
              <a:rPr lang="tr-TR" sz="1600" dirty="0">
                <a:solidFill>
                  <a:schemeClr val="bg1"/>
                </a:solidFill>
                <a:latin typeface="TitilliumText25L" panose="02000000000000000000" pitchFamily="50" charset="-94"/>
              </a:rPr>
              <a:t>Servis Sağlayıcılar</a:t>
            </a:r>
          </a:p>
          <a:p>
            <a:pPr algn="ctr">
              <a:lnSpc>
                <a:spcPct val="150000"/>
              </a:lnSpc>
            </a:pPr>
            <a:r>
              <a:rPr lang="tr-TR" sz="1600" dirty="0">
                <a:solidFill>
                  <a:schemeClr val="bg1"/>
                </a:solidFill>
                <a:latin typeface="TitilliumText25L" panose="02000000000000000000" pitchFamily="50" charset="-94"/>
              </a:rPr>
              <a:t>Alt Yüklenici/Çözüm Ortakları</a:t>
            </a:r>
          </a:p>
          <a:p>
            <a:pPr algn="ctr">
              <a:lnSpc>
                <a:spcPct val="150000"/>
              </a:lnSpc>
            </a:pPr>
            <a:r>
              <a:rPr lang="tr-TR" sz="1600" dirty="0">
                <a:solidFill>
                  <a:schemeClr val="bg1"/>
                </a:solidFill>
                <a:latin typeface="TitilliumText25L" panose="02000000000000000000" pitchFamily="50" charset="-94"/>
              </a:rPr>
              <a:t>Müşteriler</a:t>
            </a:r>
          </a:p>
          <a:p>
            <a:pPr algn="ctr">
              <a:lnSpc>
                <a:spcPct val="150000"/>
              </a:lnSpc>
            </a:pPr>
            <a:r>
              <a:rPr lang="tr-TR" sz="1600" dirty="0">
                <a:solidFill>
                  <a:schemeClr val="bg1"/>
                </a:solidFill>
                <a:latin typeface="TitilliumText25L" panose="02000000000000000000" pitchFamily="50" charset="-94"/>
              </a:rPr>
              <a:t>Çalışanlar</a:t>
            </a:r>
          </a:p>
          <a:p>
            <a:pPr algn="ctr">
              <a:lnSpc>
                <a:spcPct val="150000"/>
              </a:lnSpc>
            </a:pPr>
            <a:r>
              <a:rPr lang="tr-TR" sz="1600" dirty="0">
                <a:solidFill>
                  <a:schemeClr val="bg1"/>
                </a:solidFill>
                <a:latin typeface="TitilliumText25L" panose="02000000000000000000" pitchFamily="50" charset="-94"/>
              </a:rPr>
              <a:t>Yönetim</a:t>
            </a:r>
          </a:p>
          <a:p>
            <a:pPr algn="ctr">
              <a:lnSpc>
                <a:spcPct val="150000"/>
              </a:lnSpc>
            </a:pPr>
            <a:r>
              <a:rPr lang="tr-TR" sz="1600" dirty="0">
                <a:solidFill>
                  <a:schemeClr val="bg1"/>
                </a:solidFill>
                <a:latin typeface="TitilliumText25L" panose="02000000000000000000" pitchFamily="50" charset="-94"/>
              </a:rPr>
              <a:t>Sermayedarlar</a:t>
            </a:r>
          </a:p>
          <a:p>
            <a:pPr algn="ctr">
              <a:lnSpc>
                <a:spcPct val="150000"/>
              </a:lnSpc>
            </a:pPr>
            <a:r>
              <a:rPr lang="tr-TR" sz="1600" dirty="0" smtClean="0">
                <a:solidFill>
                  <a:schemeClr val="accent2"/>
                </a:solidFill>
                <a:latin typeface="TitilliumText25L" panose="02000000000000000000" pitchFamily="50" charset="-94"/>
              </a:rPr>
              <a:t>birçok </a:t>
            </a:r>
            <a:r>
              <a:rPr lang="tr-TR" sz="1600" dirty="0">
                <a:solidFill>
                  <a:schemeClr val="accent2"/>
                </a:solidFill>
                <a:latin typeface="TitilliumText25L" panose="02000000000000000000" pitchFamily="50" charset="-94"/>
              </a:rPr>
              <a:t>alanda yer almaktadır. </a:t>
            </a:r>
            <a:endParaRPr lang="en-US" sz="1600" dirty="0">
              <a:solidFill>
                <a:schemeClr val="accent2"/>
              </a:solidFill>
              <a:latin typeface="TitilliumText25L" panose="02000000000000000000" pitchFamily="50" charset="-94"/>
            </a:endParaRPr>
          </a:p>
        </p:txBody>
      </p:sp>
      <p:sp>
        <p:nvSpPr>
          <p:cNvPr id="13" name="Dikdörtgen 12"/>
          <p:cNvSpPr/>
          <p:nvPr/>
        </p:nvSpPr>
        <p:spPr>
          <a:xfrm>
            <a:off x="1005016" y="4500474"/>
            <a:ext cx="39372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dirty="0">
                <a:solidFill>
                  <a:schemeClr val="bg1"/>
                </a:solidFill>
                <a:latin typeface="TitilliumText25L" panose="02000000000000000000" pitchFamily="50" charset="-94"/>
              </a:rPr>
              <a:t>Bilgi güvenliği farkındalığı </a:t>
            </a:r>
            <a:r>
              <a:rPr lang="tr-TR" dirty="0" smtClean="0">
                <a:solidFill>
                  <a:schemeClr val="bg1"/>
                </a:solidFill>
                <a:latin typeface="TitilliumText25L" panose="02000000000000000000" pitchFamily="50" charset="-94"/>
              </a:rPr>
              <a:t>yaratılmalıdır. </a:t>
            </a:r>
            <a:endParaRPr lang="tr-TR" dirty="0"/>
          </a:p>
        </p:txBody>
      </p:sp>
      <p:sp>
        <p:nvSpPr>
          <p:cNvPr id="14" name="Dikdörtgen 13"/>
          <p:cNvSpPr/>
          <p:nvPr/>
        </p:nvSpPr>
        <p:spPr>
          <a:xfrm>
            <a:off x="1005016" y="5113027"/>
            <a:ext cx="52934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dirty="0" smtClean="0">
                <a:solidFill>
                  <a:schemeClr val="bg1"/>
                </a:solidFill>
                <a:latin typeface="TitilliumText25L" panose="02000000000000000000" pitchFamily="50" charset="-94"/>
              </a:rPr>
              <a:t>Eğitimler alınarak yönetimsel kontroller sağlanmalıdır. 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894687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van 1"/>
          <p:cNvSpPr txBox="1">
            <a:spLocks/>
          </p:cNvSpPr>
          <p:nvPr/>
        </p:nvSpPr>
        <p:spPr>
          <a:xfrm>
            <a:off x="1005016" y="295254"/>
            <a:ext cx="11263826" cy="38489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tillium Web" panose="00000500000000000000" pitchFamily="2" charset="-94"/>
              </a:rPr>
              <a:t>04 – İnsan </a:t>
            </a:r>
            <a:r>
              <a:rPr lang="tr-TR" sz="2400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tillium Web" panose="00000500000000000000" pitchFamily="2" charset="-94"/>
              </a:rPr>
              <a:t>Süreç</a:t>
            </a:r>
            <a:r>
              <a:rPr lang="tr-TR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tillium Web" panose="00000500000000000000" pitchFamily="2" charset="-94"/>
              </a:rPr>
              <a:t> Teknoloji</a:t>
            </a:r>
            <a:endParaRPr lang="tr-TR" sz="11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tillium Web" panose="00000500000000000000" pitchFamily="2" charset="-94"/>
            </a:endParaRPr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42" y="58898"/>
            <a:ext cx="928174" cy="862303"/>
          </a:xfrm>
          <a:prstGeom prst="rect">
            <a:avLst/>
          </a:prstGeom>
        </p:spPr>
      </p:pic>
      <p:cxnSp>
        <p:nvCxnSpPr>
          <p:cNvPr id="6" name="Düz Bağlayıcı 5"/>
          <p:cNvCxnSpPr/>
          <p:nvPr/>
        </p:nvCxnSpPr>
        <p:spPr>
          <a:xfrm>
            <a:off x="1029730" y="774357"/>
            <a:ext cx="10725665" cy="0"/>
          </a:xfrm>
          <a:prstGeom prst="line">
            <a:avLst/>
          </a:prstGeom>
          <a:ln w="952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Dikdörtgen 1"/>
          <p:cNvSpPr/>
          <p:nvPr/>
        </p:nvSpPr>
        <p:spPr>
          <a:xfrm>
            <a:off x="613733" y="1882987"/>
            <a:ext cx="3599280" cy="8583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r-TR" dirty="0" smtClean="0">
                <a:solidFill>
                  <a:schemeClr val="bg1"/>
                </a:solidFill>
                <a:latin typeface="TitilliumText25L" panose="02000000000000000000" pitchFamily="50" charset="-94"/>
              </a:rPr>
              <a:t>Bilgi güvenliği yönetim sistemi dokümante etilmiş bir süreçtir.</a:t>
            </a:r>
            <a:endParaRPr lang="tr-TR" dirty="0">
              <a:solidFill>
                <a:schemeClr val="bg1"/>
              </a:solidFill>
              <a:latin typeface="TitilliumText25L" panose="02000000000000000000" pitchFamily="50" charset="-94"/>
            </a:endParaRPr>
          </a:p>
        </p:txBody>
      </p:sp>
      <p:sp>
        <p:nvSpPr>
          <p:cNvPr id="5" name="Dikdörtgen 4"/>
          <p:cNvSpPr/>
          <p:nvPr/>
        </p:nvSpPr>
        <p:spPr>
          <a:xfrm>
            <a:off x="540929" y="3618062"/>
            <a:ext cx="3572410" cy="8583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r-TR" dirty="0" smtClean="0">
                <a:solidFill>
                  <a:schemeClr val="bg1"/>
                </a:solidFill>
                <a:latin typeface="TitilliumText25L" panose="02000000000000000000" pitchFamily="50" charset="-94"/>
              </a:rPr>
              <a:t>Süreçler kurumlara </a:t>
            </a:r>
            <a:r>
              <a:rPr lang="tr-TR" dirty="0">
                <a:solidFill>
                  <a:schemeClr val="bg1"/>
                </a:solidFill>
                <a:latin typeface="TitilliumText25L" panose="02000000000000000000" pitchFamily="50" charset="-94"/>
              </a:rPr>
              <a:t>göre </a:t>
            </a:r>
            <a:endParaRPr lang="tr-TR" dirty="0" smtClean="0">
              <a:solidFill>
                <a:schemeClr val="bg1"/>
              </a:solidFill>
              <a:latin typeface="TitilliumText25L" panose="02000000000000000000" pitchFamily="50" charset="-94"/>
            </a:endParaRPr>
          </a:p>
          <a:p>
            <a:pPr algn="ctr">
              <a:lnSpc>
                <a:spcPct val="150000"/>
              </a:lnSpc>
            </a:pPr>
            <a:r>
              <a:rPr lang="tr-TR" dirty="0" smtClean="0">
                <a:solidFill>
                  <a:schemeClr val="bg1"/>
                </a:solidFill>
                <a:latin typeface="TitilliumText25L" panose="02000000000000000000" pitchFamily="50" charset="-94"/>
              </a:rPr>
              <a:t>değişiklik </a:t>
            </a:r>
            <a:r>
              <a:rPr lang="tr-TR" dirty="0">
                <a:solidFill>
                  <a:schemeClr val="bg1"/>
                </a:solidFill>
                <a:latin typeface="TitilliumText25L" panose="02000000000000000000" pitchFamily="50" charset="-94"/>
              </a:rPr>
              <a:t>gösterebilir. </a:t>
            </a:r>
            <a:endParaRPr lang="en-US" dirty="0">
              <a:solidFill>
                <a:schemeClr val="bg1"/>
              </a:solidFill>
              <a:latin typeface="TitilliumText25L" panose="02000000000000000000" pitchFamily="50" charset="-94"/>
            </a:endParaRPr>
          </a:p>
        </p:txBody>
      </p:sp>
      <p:sp>
        <p:nvSpPr>
          <p:cNvPr id="8" name="Dikdörtgen 7"/>
          <p:cNvSpPr/>
          <p:nvPr/>
        </p:nvSpPr>
        <p:spPr>
          <a:xfrm>
            <a:off x="5066454" y="1727614"/>
            <a:ext cx="6096000" cy="34163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150000"/>
              </a:lnSpc>
            </a:pPr>
            <a:r>
              <a:rPr lang="tr-TR" dirty="0">
                <a:solidFill>
                  <a:schemeClr val="bg1"/>
                </a:solidFill>
                <a:latin typeface="TitilliumText25L" panose="02000000000000000000" pitchFamily="50" charset="-94"/>
              </a:rPr>
              <a:t>Kurumsal Vizyon ve Misyon</a:t>
            </a:r>
          </a:p>
          <a:p>
            <a:pPr algn="ctr">
              <a:lnSpc>
                <a:spcPct val="150000"/>
              </a:lnSpc>
            </a:pPr>
            <a:r>
              <a:rPr lang="tr-TR" dirty="0">
                <a:solidFill>
                  <a:schemeClr val="bg1"/>
                </a:solidFill>
                <a:latin typeface="TitilliumText25L" panose="02000000000000000000" pitchFamily="50" charset="-94"/>
              </a:rPr>
              <a:t>Kapsam Dokümanı</a:t>
            </a:r>
          </a:p>
          <a:p>
            <a:pPr algn="ctr">
              <a:lnSpc>
                <a:spcPct val="150000"/>
              </a:lnSpc>
            </a:pPr>
            <a:r>
              <a:rPr lang="tr-TR" dirty="0">
                <a:solidFill>
                  <a:schemeClr val="bg1"/>
                </a:solidFill>
                <a:latin typeface="TitilliumText25L" panose="02000000000000000000" pitchFamily="50" charset="-94"/>
              </a:rPr>
              <a:t>Bilgi Güvenliği Politikası</a:t>
            </a:r>
          </a:p>
          <a:p>
            <a:pPr algn="ctr">
              <a:lnSpc>
                <a:spcPct val="150000"/>
              </a:lnSpc>
            </a:pPr>
            <a:r>
              <a:rPr lang="tr-TR" dirty="0">
                <a:solidFill>
                  <a:schemeClr val="bg1"/>
                </a:solidFill>
                <a:latin typeface="TitilliumText25L" panose="02000000000000000000" pitchFamily="50" charset="-94"/>
              </a:rPr>
              <a:t>Uygulanabilirlik Bildirgesi</a:t>
            </a:r>
          </a:p>
          <a:p>
            <a:pPr algn="ctr">
              <a:lnSpc>
                <a:spcPct val="150000"/>
              </a:lnSpc>
            </a:pPr>
            <a:r>
              <a:rPr lang="tr-TR" dirty="0">
                <a:solidFill>
                  <a:schemeClr val="bg1"/>
                </a:solidFill>
                <a:latin typeface="TitilliumText25L" panose="02000000000000000000" pitchFamily="50" charset="-94"/>
              </a:rPr>
              <a:t>Yama Yönetim Yönergesi</a:t>
            </a:r>
          </a:p>
          <a:p>
            <a:pPr algn="ctr">
              <a:lnSpc>
                <a:spcPct val="150000"/>
              </a:lnSpc>
            </a:pPr>
            <a:r>
              <a:rPr lang="tr-TR" dirty="0">
                <a:solidFill>
                  <a:schemeClr val="bg1"/>
                </a:solidFill>
                <a:latin typeface="TitilliumText25L" panose="02000000000000000000" pitchFamily="50" charset="-94"/>
              </a:rPr>
              <a:t>Değişiklik Yönetim Yönergesi</a:t>
            </a:r>
          </a:p>
          <a:p>
            <a:pPr algn="ctr">
              <a:lnSpc>
                <a:spcPct val="150000"/>
              </a:lnSpc>
            </a:pPr>
            <a:r>
              <a:rPr lang="tr-TR" dirty="0">
                <a:solidFill>
                  <a:schemeClr val="bg1"/>
                </a:solidFill>
                <a:latin typeface="TitilliumText25L" panose="02000000000000000000" pitchFamily="50" charset="-94"/>
              </a:rPr>
              <a:t>Güvenlik İhlali Yönetim Yönergesi</a:t>
            </a:r>
          </a:p>
          <a:p>
            <a:pPr algn="ctr">
              <a:lnSpc>
                <a:spcPct val="150000"/>
              </a:lnSpc>
            </a:pPr>
            <a:r>
              <a:rPr lang="tr-TR" dirty="0">
                <a:solidFill>
                  <a:schemeClr val="bg1"/>
                </a:solidFill>
                <a:latin typeface="TitilliumText25L" panose="02000000000000000000" pitchFamily="50" charset="-94"/>
              </a:rPr>
              <a:t>Parola Yönetim Yönergesi</a:t>
            </a:r>
          </a:p>
        </p:txBody>
      </p:sp>
      <p:sp>
        <p:nvSpPr>
          <p:cNvPr id="13" name="Dikdörtgen 12"/>
          <p:cNvSpPr/>
          <p:nvPr/>
        </p:nvSpPr>
        <p:spPr>
          <a:xfrm>
            <a:off x="5191219" y="5369645"/>
            <a:ext cx="5846472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r-TR" dirty="0">
                <a:solidFill>
                  <a:schemeClr val="bg1"/>
                </a:solidFill>
                <a:latin typeface="TitilliumText25L" panose="02000000000000000000" pitchFamily="50" charset="-94"/>
              </a:rPr>
              <a:t>Süreçleri tamamlanmış bir bilgi güvenliği yönetim </a:t>
            </a:r>
            <a:r>
              <a:rPr lang="tr-TR" dirty="0" smtClean="0">
                <a:solidFill>
                  <a:schemeClr val="bg1"/>
                </a:solidFill>
                <a:latin typeface="TitilliumText25L" panose="02000000000000000000" pitchFamily="50" charset="-94"/>
              </a:rPr>
              <a:t>sistemidir.</a:t>
            </a:r>
            <a:endParaRPr lang="tr-TR" dirty="0">
              <a:solidFill>
                <a:schemeClr val="bg1"/>
              </a:solidFill>
              <a:latin typeface="TitilliumText25L" panose="02000000000000000000" pitchFamily="50" charset="-94"/>
            </a:endParaRPr>
          </a:p>
        </p:txBody>
      </p:sp>
    </p:spTree>
    <p:extLst>
      <p:ext uri="{BB962C8B-B14F-4D97-AF65-F5344CB8AC3E}">
        <p14:creationId xmlns:p14="http://schemas.microsoft.com/office/powerpoint/2010/main" val="2556997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van 1"/>
          <p:cNvSpPr txBox="1">
            <a:spLocks/>
          </p:cNvSpPr>
          <p:nvPr/>
        </p:nvSpPr>
        <p:spPr>
          <a:xfrm>
            <a:off x="1005016" y="295254"/>
            <a:ext cx="11263826" cy="38489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tillium Web" panose="00000500000000000000" pitchFamily="2" charset="-94"/>
              </a:rPr>
              <a:t>04 – İnsan Süreç </a:t>
            </a:r>
            <a:r>
              <a:rPr lang="tr-TR" sz="2400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tillium Web" panose="00000500000000000000" pitchFamily="2" charset="-94"/>
              </a:rPr>
              <a:t>Teknoloji</a:t>
            </a:r>
            <a:endParaRPr lang="tr-TR" sz="1100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tillium Web" panose="00000500000000000000" pitchFamily="2" charset="-94"/>
            </a:endParaRPr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42" y="58898"/>
            <a:ext cx="928174" cy="862303"/>
          </a:xfrm>
          <a:prstGeom prst="rect">
            <a:avLst/>
          </a:prstGeom>
        </p:spPr>
      </p:pic>
      <p:cxnSp>
        <p:nvCxnSpPr>
          <p:cNvPr id="6" name="Düz Bağlayıcı 5"/>
          <p:cNvCxnSpPr/>
          <p:nvPr/>
        </p:nvCxnSpPr>
        <p:spPr>
          <a:xfrm>
            <a:off x="1029730" y="774357"/>
            <a:ext cx="10725665" cy="0"/>
          </a:xfrm>
          <a:prstGeom prst="line">
            <a:avLst/>
          </a:prstGeom>
          <a:ln w="952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Dikdörtgen 1"/>
          <p:cNvSpPr/>
          <p:nvPr/>
        </p:nvSpPr>
        <p:spPr>
          <a:xfrm>
            <a:off x="3776879" y="1663104"/>
            <a:ext cx="382280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r-TR" dirty="0" smtClean="0">
                <a:solidFill>
                  <a:schemeClr val="bg1"/>
                </a:solidFill>
                <a:latin typeface="TitilliumText25L" panose="02000000000000000000" pitchFamily="50" charset="-94"/>
              </a:rPr>
              <a:t>Bilgi güvenliği, gereksinimlerine uygun teknolojik altyapı ile sağlanır.</a:t>
            </a:r>
            <a:endParaRPr lang="tr-TR" dirty="0">
              <a:solidFill>
                <a:schemeClr val="bg1"/>
              </a:solidFill>
              <a:latin typeface="TitilliumText25L" panose="02000000000000000000" pitchFamily="50" charset="-94"/>
            </a:endParaRPr>
          </a:p>
        </p:txBody>
      </p:sp>
      <p:sp>
        <p:nvSpPr>
          <p:cNvPr id="12" name="Rectangle 1"/>
          <p:cNvSpPr/>
          <p:nvPr/>
        </p:nvSpPr>
        <p:spPr>
          <a:xfrm>
            <a:off x="3222786" y="2892674"/>
            <a:ext cx="4572000" cy="2723823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150000"/>
              </a:lnSpc>
            </a:pPr>
            <a:r>
              <a:rPr lang="tr-TR" dirty="0">
                <a:solidFill>
                  <a:schemeClr val="bg1"/>
                </a:solidFill>
                <a:latin typeface="TitilliumText25L" panose="02000000000000000000" pitchFamily="50" charset="-94"/>
              </a:rPr>
              <a:t>Bilgisayar ve Sunucular</a:t>
            </a:r>
          </a:p>
          <a:p>
            <a:pPr algn="ctr">
              <a:lnSpc>
                <a:spcPct val="150000"/>
              </a:lnSpc>
            </a:pPr>
            <a:r>
              <a:rPr lang="tr-TR" dirty="0">
                <a:solidFill>
                  <a:schemeClr val="bg1"/>
                </a:solidFill>
                <a:latin typeface="TitilliumText25L" panose="02000000000000000000" pitchFamily="50" charset="-94"/>
              </a:rPr>
              <a:t>Bilgisayar Ağ Altyapısı</a:t>
            </a:r>
          </a:p>
          <a:p>
            <a:pPr algn="ctr">
              <a:lnSpc>
                <a:spcPct val="150000"/>
              </a:lnSpc>
            </a:pPr>
            <a:r>
              <a:rPr lang="tr-TR" dirty="0">
                <a:solidFill>
                  <a:schemeClr val="bg1"/>
                </a:solidFill>
                <a:latin typeface="TitilliumText25L" panose="02000000000000000000" pitchFamily="50" charset="-94"/>
              </a:rPr>
              <a:t>Güvenlik Yazılım ve Donanımları</a:t>
            </a:r>
          </a:p>
          <a:p>
            <a:pPr algn="ctr">
              <a:lnSpc>
                <a:spcPct val="150000"/>
              </a:lnSpc>
            </a:pPr>
            <a:r>
              <a:rPr lang="tr-TR" dirty="0" smtClean="0">
                <a:solidFill>
                  <a:schemeClr val="bg1"/>
                </a:solidFill>
                <a:latin typeface="TitilliumText25L" panose="02000000000000000000" pitchFamily="50" charset="-94"/>
              </a:rPr>
              <a:t>Telekom </a:t>
            </a:r>
            <a:r>
              <a:rPr lang="tr-TR" dirty="0">
                <a:solidFill>
                  <a:schemeClr val="bg1"/>
                </a:solidFill>
                <a:latin typeface="TitilliumText25L" panose="02000000000000000000" pitchFamily="50" charset="-94"/>
              </a:rPr>
              <a:t>Servisleri </a:t>
            </a:r>
          </a:p>
          <a:p>
            <a:pPr algn="ctr">
              <a:lnSpc>
                <a:spcPct val="150000"/>
              </a:lnSpc>
            </a:pPr>
            <a:r>
              <a:rPr lang="tr-TR" dirty="0">
                <a:solidFill>
                  <a:schemeClr val="bg1"/>
                </a:solidFill>
                <a:latin typeface="TitilliumText25L" panose="02000000000000000000" pitchFamily="50" charset="-94"/>
              </a:rPr>
              <a:t>Mobil </a:t>
            </a:r>
            <a:r>
              <a:rPr lang="tr-TR" dirty="0" smtClean="0">
                <a:solidFill>
                  <a:schemeClr val="bg1"/>
                </a:solidFill>
                <a:latin typeface="TitilliumText25L" panose="02000000000000000000" pitchFamily="50" charset="-94"/>
              </a:rPr>
              <a:t>Cihazlar</a:t>
            </a:r>
          </a:p>
          <a:p>
            <a:pPr algn="ctr">
              <a:lnSpc>
                <a:spcPct val="150000"/>
              </a:lnSpc>
            </a:pPr>
            <a:r>
              <a:rPr lang="tr-TR" dirty="0" smtClean="0">
                <a:solidFill>
                  <a:schemeClr val="bg1"/>
                </a:solidFill>
                <a:latin typeface="TitilliumText25L" panose="02000000000000000000" pitchFamily="50" charset="-94"/>
              </a:rPr>
              <a:t>Veri Depolama Üniteleri </a:t>
            </a:r>
            <a:r>
              <a:rPr lang="tr-TR" sz="2400" dirty="0" smtClean="0">
                <a:solidFill>
                  <a:schemeClr val="bg1"/>
                </a:solidFill>
                <a:latin typeface="TitilliumText25L" panose="02000000000000000000" pitchFamily="50" charset="-94"/>
              </a:rPr>
              <a:t>   </a:t>
            </a:r>
            <a:endParaRPr lang="tr-TR" sz="2400" dirty="0">
              <a:solidFill>
                <a:schemeClr val="bg1"/>
              </a:solidFill>
              <a:latin typeface="TitilliumText25L" panose="02000000000000000000" pitchFamily="50" charset="-94"/>
            </a:endParaRPr>
          </a:p>
        </p:txBody>
      </p:sp>
    </p:spTree>
    <p:extLst>
      <p:ext uri="{BB962C8B-B14F-4D97-AF65-F5344CB8AC3E}">
        <p14:creationId xmlns:p14="http://schemas.microsoft.com/office/powerpoint/2010/main" val="159615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6085" y="720997"/>
            <a:ext cx="5514632" cy="3800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1842" y="4941888"/>
            <a:ext cx="4968875" cy="1484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37781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5947"/>
            <a:ext cx="8740925" cy="1500072"/>
          </a:xfrm>
          <a:prstGeom prst="rect">
            <a:avLst/>
          </a:prstGeom>
        </p:spPr>
      </p:pic>
      <p:pic>
        <p:nvPicPr>
          <p:cNvPr id="4" name="Resi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016019"/>
            <a:ext cx="10019276" cy="1269695"/>
          </a:xfrm>
          <a:prstGeom prst="rect">
            <a:avLst/>
          </a:prstGeom>
        </p:spPr>
      </p:pic>
      <p:pic>
        <p:nvPicPr>
          <p:cNvPr id="5" name="Resim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63527"/>
            <a:ext cx="8051040" cy="1289178"/>
          </a:xfrm>
          <a:prstGeom prst="rect">
            <a:avLst/>
          </a:prstGeom>
        </p:spPr>
      </p:pic>
      <p:pic>
        <p:nvPicPr>
          <p:cNvPr id="6" name="Resim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11904"/>
            <a:ext cx="9342434" cy="1471449"/>
          </a:xfrm>
          <a:prstGeom prst="rect">
            <a:avLst/>
          </a:prstGeom>
        </p:spPr>
      </p:pic>
      <p:sp>
        <p:nvSpPr>
          <p:cNvPr id="7" name="Unvan 1"/>
          <p:cNvSpPr txBox="1">
            <a:spLocks/>
          </p:cNvSpPr>
          <p:nvPr/>
        </p:nvSpPr>
        <p:spPr>
          <a:xfrm>
            <a:off x="444617" y="874602"/>
            <a:ext cx="486561" cy="55991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tillium Web" panose="00000500000000000000" pitchFamily="2" charset="-94"/>
              </a:rPr>
              <a:t>1</a:t>
            </a:r>
            <a:endParaRPr lang="tr-TR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tillium Web" panose="00000500000000000000" pitchFamily="2" charset="-94"/>
            </a:endParaRPr>
          </a:p>
        </p:txBody>
      </p:sp>
      <p:sp>
        <p:nvSpPr>
          <p:cNvPr id="8" name="Unvan 1"/>
          <p:cNvSpPr txBox="1">
            <a:spLocks/>
          </p:cNvSpPr>
          <p:nvPr/>
        </p:nvSpPr>
        <p:spPr>
          <a:xfrm>
            <a:off x="444616" y="2370908"/>
            <a:ext cx="486561" cy="55991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tillium Web" panose="00000500000000000000" pitchFamily="2" charset="-94"/>
              </a:rPr>
              <a:t>2</a:t>
            </a:r>
            <a:endParaRPr lang="tr-TR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tillium Web" panose="00000500000000000000" pitchFamily="2" charset="-94"/>
            </a:endParaRPr>
          </a:p>
        </p:txBody>
      </p:sp>
      <p:sp>
        <p:nvSpPr>
          <p:cNvPr id="9" name="Unvan 1"/>
          <p:cNvSpPr txBox="1">
            <a:spLocks/>
          </p:cNvSpPr>
          <p:nvPr/>
        </p:nvSpPr>
        <p:spPr>
          <a:xfrm>
            <a:off x="444616" y="3828158"/>
            <a:ext cx="486561" cy="55991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tillium Web" panose="00000500000000000000" pitchFamily="2" charset="-94"/>
              </a:rPr>
              <a:t>3</a:t>
            </a:r>
            <a:endParaRPr lang="tr-TR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tillium Web" panose="00000500000000000000" pitchFamily="2" charset="-94"/>
            </a:endParaRPr>
          </a:p>
        </p:txBody>
      </p:sp>
      <p:sp>
        <p:nvSpPr>
          <p:cNvPr id="10" name="Unvan 1"/>
          <p:cNvSpPr txBox="1">
            <a:spLocks/>
          </p:cNvSpPr>
          <p:nvPr/>
        </p:nvSpPr>
        <p:spPr>
          <a:xfrm>
            <a:off x="444616" y="5354348"/>
            <a:ext cx="486561" cy="55991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tillium Web" panose="00000500000000000000" pitchFamily="2" charset="-94"/>
              </a:rPr>
              <a:t>4</a:t>
            </a:r>
            <a:endParaRPr lang="tr-TR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tillium Web" panose="00000500000000000000" pitchFamily="2" charset="-94"/>
            </a:endParaRPr>
          </a:p>
        </p:txBody>
      </p:sp>
      <p:sp>
        <p:nvSpPr>
          <p:cNvPr id="11" name="Unvan 1"/>
          <p:cNvSpPr txBox="1">
            <a:spLocks/>
          </p:cNvSpPr>
          <p:nvPr/>
        </p:nvSpPr>
        <p:spPr>
          <a:xfrm>
            <a:off x="2014768" y="1207527"/>
            <a:ext cx="5989738" cy="45398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tr-TR" sz="3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tillium Web" panose="00000500000000000000" pitchFamily="2" charset="-94"/>
            </a:endParaRPr>
          </a:p>
        </p:txBody>
      </p:sp>
      <p:sp>
        <p:nvSpPr>
          <p:cNvPr id="12" name="Unvan 1"/>
          <p:cNvSpPr txBox="1">
            <a:spLocks/>
          </p:cNvSpPr>
          <p:nvPr/>
        </p:nvSpPr>
        <p:spPr>
          <a:xfrm>
            <a:off x="2014768" y="2480609"/>
            <a:ext cx="5989738" cy="45398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sz="3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tillium Web" panose="00000500000000000000" pitchFamily="2" charset="-94"/>
              </a:rPr>
              <a:t>Bilgi </a:t>
            </a:r>
            <a:r>
              <a:rPr lang="tr-TR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tillium Web" panose="00000500000000000000" pitchFamily="2" charset="-94"/>
              </a:rPr>
              <a:t>Güvenliği Hakkında</a:t>
            </a:r>
          </a:p>
        </p:txBody>
      </p:sp>
      <p:sp>
        <p:nvSpPr>
          <p:cNvPr id="13" name="Unvan 1"/>
          <p:cNvSpPr txBox="1">
            <a:spLocks/>
          </p:cNvSpPr>
          <p:nvPr/>
        </p:nvSpPr>
        <p:spPr>
          <a:xfrm>
            <a:off x="1858981" y="3821819"/>
            <a:ext cx="5989738" cy="45398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sz="3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tillium Web" panose="00000500000000000000" pitchFamily="2" charset="-94"/>
              </a:rPr>
              <a:t>Bilgi Güvenliği Bileşenleri</a:t>
            </a:r>
            <a:endParaRPr lang="tr-TR" sz="3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tillium Web" panose="00000500000000000000" pitchFamily="2" charset="-94"/>
            </a:endParaRPr>
          </a:p>
        </p:txBody>
      </p:sp>
      <p:sp>
        <p:nvSpPr>
          <p:cNvPr id="14" name="Unvan 1"/>
          <p:cNvSpPr txBox="1">
            <a:spLocks/>
          </p:cNvSpPr>
          <p:nvPr/>
        </p:nvSpPr>
        <p:spPr>
          <a:xfrm>
            <a:off x="2014768" y="5102462"/>
            <a:ext cx="5989738" cy="45398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sz="3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tillium Web" panose="00000500000000000000" pitchFamily="2" charset="-94"/>
              </a:rPr>
              <a:t>İnsan - Süreç -Teknoloji</a:t>
            </a:r>
            <a:endParaRPr lang="tr-TR" sz="3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tillium Web" panose="00000500000000000000" pitchFamily="2" charset="-94"/>
            </a:endParaRPr>
          </a:p>
        </p:txBody>
      </p:sp>
      <p:pic>
        <p:nvPicPr>
          <p:cNvPr id="17" name="Resim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2866" y="938591"/>
            <a:ext cx="928174" cy="980100"/>
          </a:xfrm>
          <a:prstGeom prst="rect">
            <a:avLst/>
          </a:prstGeom>
        </p:spPr>
      </p:pic>
      <p:pic>
        <p:nvPicPr>
          <p:cNvPr id="18" name="Resim 1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6371" y="2240266"/>
            <a:ext cx="1006063" cy="934665"/>
          </a:xfrm>
          <a:prstGeom prst="rect">
            <a:avLst/>
          </a:prstGeom>
        </p:spPr>
      </p:pic>
      <p:pic>
        <p:nvPicPr>
          <p:cNvPr id="19" name="Resim 1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950" y="3555982"/>
            <a:ext cx="947646" cy="947646"/>
          </a:xfrm>
          <a:prstGeom prst="rect">
            <a:avLst/>
          </a:prstGeom>
        </p:spPr>
      </p:pic>
      <p:pic>
        <p:nvPicPr>
          <p:cNvPr id="20" name="Resim 1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9860" y="4878346"/>
            <a:ext cx="973609" cy="902211"/>
          </a:xfrm>
          <a:prstGeom prst="rect">
            <a:avLst/>
          </a:prstGeom>
        </p:spPr>
      </p:pic>
      <p:cxnSp>
        <p:nvCxnSpPr>
          <p:cNvPr id="22" name="Düz Bağlayıcı 21"/>
          <p:cNvCxnSpPr/>
          <p:nvPr/>
        </p:nvCxnSpPr>
        <p:spPr>
          <a:xfrm>
            <a:off x="6862842" y="1026066"/>
            <a:ext cx="0" cy="809519"/>
          </a:xfrm>
          <a:prstGeom prst="line">
            <a:avLst/>
          </a:prstGeom>
          <a:ln w="952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Düz Bağlayıcı 23"/>
          <p:cNvCxnSpPr/>
          <p:nvPr/>
        </p:nvCxnSpPr>
        <p:spPr>
          <a:xfrm>
            <a:off x="8186664" y="790832"/>
            <a:ext cx="914400" cy="914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Düz Bağlayıcı 24"/>
          <p:cNvCxnSpPr/>
          <p:nvPr/>
        </p:nvCxnSpPr>
        <p:spPr>
          <a:xfrm>
            <a:off x="8057531" y="2302838"/>
            <a:ext cx="0" cy="809519"/>
          </a:xfrm>
          <a:prstGeom prst="line">
            <a:avLst/>
          </a:prstGeom>
          <a:ln w="952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Düz Bağlayıcı 25"/>
          <p:cNvCxnSpPr/>
          <p:nvPr/>
        </p:nvCxnSpPr>
        <p:spPr>
          <a:xfrm>
            <a:off x="6363950" y="3620087"/>
            <a:ext cx="0" cy="809519"/>
          </a:xfrm>
          <a:prstGeom prst="line">
            <a:avLst/>
          </a:prstGeom>
          <a:ln w="952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Düz Bağlayıcı 26"/>
          <p:cNvCxnSpPr/>
          <p:nvPr/>
        </p:nvCxnSpPr>
        <p:spPr>
          <a:xfrm>
            <a:off x="7522071" y="4949588"/>
            <a:ext cx="0" cy="809519"/>
          </a:xfrm>
          <a:prstGeom prst="line">
            <a:avLst/>
          </a:prstGeom>
          <a:ln w="952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Dikdörtgen 14"/>
          <p:cNvSpPr/>
          <p:nvPr/>
        </p:nvSpPr>
        <p:spPr>
          <a:xfrm>
            <a:off x="2065207" y="1198949"/>
            <a:ext cx="311174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tillium Web" panose="00000500000000000000" pitchFamily="2" charset="-94"/>
              </a:rPr>
              <a:t>Temel Kavramlar</a:t>
            </a:r>
            <a:endParaRPr lang="tr-TR" sz="3200" dirty="0"/>
          </a:p>
        </p:txBody>
      </p:sp>
    </p:spTree>
    <p:extLst>
      <p:ext uri="{BB962C8B-B14F-4D97-AF65-F5344CB8AC3E}">
        <p14:creationId xmlns:p14="http://schemas.microsoft.com/office/powerpoint/2010/main" val="466897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ctrTitle"/>
          </p:nvPr>
        </p:nvSpPr>
        <p:spPr>
          <a:xfrm>
            <a:off x="1613806" y="3532847"/>
            <a:ext cx="9144000" cy="930049"/>
          </a:xfrm>
        </p:spPr>
        <p:txBody>
          <a:bodyPr/>
          <a:lstStyle/>
          <a:p>
            <a:r>
              <a:rPr lang="tr-TR" dirty="0" smtClean="0"/>
              <a:t>Temel Kavramlar</a:t>
            </a:r>
            <a:endParaRPr lang="tr-TR" dirty="0"/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848" y="2022832"/>
            <a:ext cx="1835917" cy="1850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814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Unvan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Bilgi en değerli varlıktır.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776024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7135" y="0"/>
            <a:ext cx="12192000" cy="6858000"/>
          </a:xfrm>
          <a:prstGeom prst="rect">
            <a:avLst/>
          </a:prstGeom>
        </p:spPr>
      </p:pic>
      <p:sp>
        <p:nvSpPr>
          <p:cNvPr id="3" name="Unvan 2"/>
          <p:cNvSpPr>
            <a:spLocks noGrp="1"/>
          </p:cNvSpPr>
          <p:nvPr>
            <p:ph type="title"/>
          </p:nvPr>
        </p:nvSpPr>
        <p:spPr>
          <a:xfrm>
            <a:off x="143124" y="3004745"/>
            <a:ext cx="12192000" cy="541110"/>
          </a:xfrm>
        </p:spPr>
        <p:txBody>
          <a:bodyPr/>
          <a:lstStyle/>
          <a:p>
            <a:r>
              <a:rPr lang="tr-TR" b="1" dirty="0" smtClean="0"/>
              <a:t>Bilgi bir çok biçimde bulunabilir.</a:t>
            </a:r>
            <a:endParaRPr lang="tr-TR" dirty="0"/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2168" y="765237"/>
            <a:ext cx="2902833" cy="2043699"/>
          </a:xfrm>
          <a:prstGeom prst="rect">
            <a:avLst/>
          </a:prstGeom>
        </p:spPr>
      </p:pic>
      <p:sp>
        <p:nvSpPr>
          <p:cNvPr id="8" name="Text Box 19"/>
          <p:cNvSpPr txBox="1">
            <a:spLocks noChangeArrowheads="1"/>
          </p:cNvSpPr>
          <p:nvPr/>
        </p:nvSpPr>
        <p:spPr bwMode="auto">
          <a:xfrm>
            <a:off x="8271866" y="1049619"/>
            <a:ext cx="1368152" cy="523220"/>
          </a:xfrm>
          <a:prstGeom prst="rect">
            <a:avLst/>
          </a:prstGeom>
          <a:noFill/>
          <a:ln w="38100">
            <a:noFill/>
            <a:miter lim="800000"/>
            <a:headEnd type="none" w="sm" len="sm"/>
            <a:tailEnd type="none" w="sm" len="sm"/>
          </a:ln>
          <a:effectLst>
            <a:glow rad="101600">
              <a:schemeClr val="accent6">
                <a:satMod val="175000"/>
                <a:alpha val="40000"/>
              </a:schemeClr>
            </a:glow>
            <a:innerShdw blurRad="63500" dist="50800" dir="189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spcBef>
                <a:spcPct val="50000"/>
              </a:spcBef>
              <a:defRPr sz="2000" b="1">
                <a:solidFill>
                  <a:schemeClr val="bg1"/>
                </a:solidFill>
              </a:defRPr>
            </a:lvl1pPr>
          </a:lstStyle>
          <a:p>
            <a:r>
              <a:rPr lang="tr-TR" altLang="tr-TR" sz="1400" dirty="0">
                <a:latin typeface="TitilliumText25L" panose="02000000000000000000" pitchFamily="50" charset="-94"/>
              </a:rPr>
              <a:t>Elektronik Dosyalar</a:t>
            </a:r>
            <a:endParaRPr lang="en-US" altLang="tr-TR" sz="1400" dirty="0">
              <a:latin typeface="TitilliumText25L" panose="02000000000000000000" pitchFamily="50" charset="-94"/>
            </a:endParaRPr>
          </a:p>
        </p:txBody>
      </p:sp>
      <p:sp>
        <p:nvSpPr>
          <p:cNvPr id="9" name="Rectangle 10"/>
          <p:cNvSpPr/>
          <p:nvPr/>
        </p:nvSpPr>
        <p:spPr>
          <a:xfrm>
            <a:off x="5399240" y="4147138"/>
            <a:ext cx="13681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tr-TR" altLang="tr-TR" sz="1400" b="1" dirty="0">
                <a:solidFill>
                  <a:schemeClr val="bg1"/>
                </a:solidFill>
                <a:latin typeface="TitilliumText25L" panose="02000000000000000000" pitchFamily="50" charset="-94"/>
              </a:rPr>
              <a:t>Telefon Konuşmaları</a:t>
            </a:r>
            <a:endParaRPr lang="en-US" altLang="tr-TR" sz="1400" b="1" dirty="0">
              <a:solidFill>
                <a:schemeClr val="bg1"/>
              </a:solidFill>
              <a:latin typeface="TitilliumText25L" panose="02000000000000000000" pitchFamily="50" charset="-94"/>
            </a:endParaRPr>
          </a:p>
        </p:txBody>
      </p:sp>
      <p:sp>
        <p:nvSpPr>
          <p:cNvPr id="10" name="Text Box 19"/>
          <p:cNvSpPr txBox="1">
            <a:spLocks noChangeArrowheads="1"/>
          </p:cNvSpPr>
          <p:nvPr/>
        </p:nvSpPr>
        <p:spPr bwMode="auto">
          <a:xfrm>
            <a:off x="2170437" y="1426788"/>
            <a:ext cx="1368152" cy="523220"/>
          </a:xfrm>
          <a:prstGeom prst="rect">
            <a:avLst/>
          </a:prstGeom>
          <a:noFill/>
          <a:ln w="38100">
            <a:noFill/>
            <a:miter lim="800000"/>
            <a:headEnd type="none" w="sm" len="sm"/>
            <a:tailEnd type="none" w="sm" len="sm"/>
          </a:ln>
          <a:effectLst>
            <a:glow rad="101600">
              <a:schemeClr val="accent6">
                <a:satMod val="175000"/>
                <a:alpha val="40000"/>
              </a:schemeClr>
            </a:glow>
            <a:innerShdw blurRad="63500" dist="50800" dir="189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spcBef>
                <a:spcPct val="50000"/>
              </a:spcBef>
              <a:defRPr sz="2000" b="1">
                <a:solidFill>
                  <a:schemeClr val="bg1"/>
                </a:solidFill>
              </a:defRPr>
            </a:lvl1pPr>
          </a:lstStyle>
          <a:p>
            <a:r>
              <a:rPr lang="tr-TR" altLang="tr-TR" sz="1400" dirty="0">
                <a:latin typeface="TitilliumText25L" panose="02000000000000000000" pitchFamily="50" charset="-94"/>
              </a:rPr>
              <a:t>SMS &amp; Faks Mesajları</a:t>
            </a:r>
            <a:endParaRPr lang="en-US" altLang="tr-TR" sz="1400" dirty="0">
              <a:latin typeface="TitilliumText25L" panose="02000000000000000000" pitchFamily="50" charset="-94"/>
            </a:endParaRPr>
          </a:p>
        </p:txBody>
      </p:sp>
      <p:sp>
        <p:nvSpPr>
          <p:cNvPr id="11" name="Rectangle 45"/>
          <p:cNvSpPr/>
          <p:nvPr/>
        </p:nvSpPr>
        <p:spPr>
          <a:xfrm>
            <a:off x="2257178" y="3993249"/>
            <a:ext cx="174541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tr-TR" altLang="tr-TR" sz="1400" b="1" dirty="0">
                <a:solidFill>
                  <a:schemeClr val="bg1"/>
                </a:solidFill>
                <a:latin typeface="TitilliumText25L" panose="02000000000000000000" pitchFamily="50" charset="-94"/>
              </a:rPr>
              <a:t>Toplantılar</a:t>
            </a:r>
          </a:p>
        </p:txBody>
      </p:sp>
      <p:sp>
        <p:nvSpPr>
          <p:cNvPr id="12" name="Text Box 19"/>
          <p:cNvSpPr txBox="1">
            <a:spLocks noChangeArrowheads="1"/>
          </p:cNvSpPr>
          <p:nvPr/>
        </p:nvSpPr>
        <p:spPr bwMode="auto">
          <a:xfrm>
            <a:off x="5349509" y="209130"/>
            <a:ext cx="1368152" cy="523220"/>
          </a:xfrm>
          <a:prstGeom prst="rect">
            <a:avLst/>
          </a:prstGeom>
          <a:noFill/>
          <a:ln w="38100">
            <a:noFill/>
            <a:miter lim="800000"/>
            <a:headEnd type="none" w="sm" len="sm"/>
            <a:tailEnd type="none" w="sm" len="sm"/>
          </a:ln>
          <a:effectLst>
            <a:glow rad="101600">
              <a:schemeClr val="accent6">
                <a:satMod val="175000"/>
                <a:alpha val="40000"/>
              </a:schemeClr>
            </a:glow>
            <a:innerShdw blurRad="63500" dist="50800" dir="189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spcBef>
                <a:spcPct val="50000"/>
              </a:spcBef>
              <a:defRPr sz="2000" b="1">
                <a:solidFill>
                  <a:schemeClr val="bg1"/>
                </a:solidFill>
              </a:defRPr>
            </a:lvl1pPr>
          </a:lstStyle>
          <a:p>
            <a:r>
              <a:rPr lang="tr-TR" altLang="tr-TR" sz="1400" dirty="0">
                <a:latin typeface="TitilliumText25L" panose="02000000000000000000" pitchFamily="50" charset="-94"/>
              </a:rPr>
              <a:t>Elektronik Postalar</a:t>
            </a:r>
            <a:endParaRPr lang="en-US" altLang="tr-TR" sz="1400" dirty="0">
              <a:latin typeface="TitilliumText25L" panose="02000000000000000000" pitchFamily="50" charset="-94"/>
            </a:endParaRPr>
          </a:p>
        </p:txBody>
      </p:sp>
      <p:sp>
        <p:nvSpPr>
          <p:cNvPr id="13" name="Text Box 19"/>
          <p:cNvSpPr txBox="1">
            <a:spLocks noChangeArrowheads="1"/>
          </p:cNvSpPr>
          <p:nvPr/>
        </p:nvSpPr>
        <p:spPr bwMode="auto">
          <a:xfrm>
            <a:off x="8307357" y="3839361"/>
            <a:ext cx="1368152" cy="307777"/>
          </a:xfrm>
          <a:prstGeom prst="rect">
            <a:avLst/>
          </a:prstGeom>
          <a:noFill/>
          <a:ln w="38100">
            <a:noFill/>
            <a:miter lim="800000"/>
            <a:headEnd type="none" w="sm" len="sm"/>
            <a:tailEnd type="none" w="sm" len="sm"/>
          </a:ln>
          <a:effectLst>
            <a:glow rad="101600">
              <a:schemeClr val="accent6">
                <a:satMod val="175000"/>
                <a:alpha val="40000"/>
              </a:schemeClr>
            </a:glow>
            <a:innerShdw blurRad="63500" dist="50800" dir="189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spcBef>
                <a:spcPct val="50000"/>
              </a:spcBef>
              <a:defRPr sz="2000" b="1">
                <a:solidFill>
                  <a:schemeClr val="bg1"/>
                </a:solidFill>
              </a:defRPr>
            </a:lvl1pPr>
          </a:lstStyle>
          <a:p>
            <a:r>
              <a:rPr lang="tr-TR" altLang="tr-TR" sz="1400" dirty="0">
                <a:latin typeface="TitilliumText25L" panose="02000000000000000000" pitchFamily="50" charset="-94"/>
              </a:rPr>
              <a:t>Sosyal  Medya</a:t>
            </a:r>
            <a:endParaRPr lang="en-US" altLang="tr-TR" sz="1400" dirty="0">
              <a:latin typeface="TitilliumText25L" panose="02000000000000000000" pitchFamily="50" charset="-94"/>
            </a:endParaRPr>
          </a:p>
        </p:txBody>
      </p:sp>
    </p:spTree>
    <p:extLst>
      <p:ext uri="{BB962C8B-B14F-4D97-AF65-F5344CB8AC3E}">
        <p14:creationId xmlns:p14="http://schemas.microsoft.com/office/powerpoint/2010/main" val="1328023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ox 19"/>
          <p:cNvSpPr txBox="1">
            <a:spLocks noChangeArrowheads="1"/>
          </p:cNvSpPr>
          <p:nvPr/>
        </p:nvSpPr>
        <p:spPr bwMode="auto">
          <a:xfrm>
            <a:off x="4306330" y="228151"/>
            <a:ext cx="3783311" cy="461665"/>
          </a:xfrm>
          <a:prstGeom prst="rect">
            <a:avLst/>
          </a:prstGeom>
          <a:noFill/>
          <a:ln w="38100">
            <a:noFill/>
            <a:miter lim="800000"/>
            <a:headEnd type="none" w="sm" len="sm"/>
            <a:tailEnd type="none" w="sm" len="sm"/>
          </a:ln>
          <a:effectLst>
            <a:glow rad="101600">
              <a:schemeClr val="accent6">
                <a:satMod val="175000"/>
                <a:alpha val="40000"/>
              </a:schemeClr>
            </a:glow>
            <a:innerShdw blurRad="63500" dist="50800" dir="189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spcBef>
                <a:spcPct val="50000"/>
              </a:spcBef>
              <a:defRPr sz="2000" b="1">
                <a:solidFill>
                  <a:schemeClr val="bg1"/>
                </a:solidFill>
              </a:defRPr>
            </a:lvl1pPr>
          </a:lstStyle>
          <a:p>
            <a:r>
              <a:rPr lang="tr-TR" altLang="tr-TR" sz="2400" dirty="0" smtClean="0">
                <a:latin typeface="TitilliumText25L" panose="02000000000000000000" pitchFamily="50" charset="-94"/>
              </a:rPr>
              <a:t>Bir Kurumda Bilginin Akışı</a:t>
            </a:r>
            <a:endParaRPr lang="en-US" altLang="tr-TR" sz="2400" dirty="0">
              <a:latin typeface="TitilliumText25L" panose="02000000000000000000" pitchFamily="50" charset="-94"/>
            </a:endParaRPr>
          </a:p>
        </p:txBody>
      </p:sp>
      <p:pic>
        <p:nvPicPr>
          <p:cNvPr id="6" name="Resi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2710" y="1404645"/>
            <a:ext cx="8210550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937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ctrTitle"/>
          </p:nvPr>
        </p:nvSpPr>
        <p:spPr>
          <a:xfrm>
            <a:off x="1613806" y="3814812"/>
            <a:ext cx="9144000" cy="930049"/>
          </a:xfrm>
        </p:spPr>
        <p:txBody>
          <a:bodyPr/>
          <a:lstStyle/>
          <a:p>
            <a:r>
              <a:rPr lang="tr-TR" dirty="0" smtClean="0"/>
              <a:t>Bilgi Güvenliği </a:t>
            </a:r>
            <a:br>
              <a:rPr lang="tr-TR" dirty="0" smtClean="0"/>
            </a:br>
            <a:r>
              <a:rPr lang="tr-TR" dirty="0" smtClean="0"/>
              <a:t>Hakkında</a:t>
            </a:r>
            <a:endParaRPr lang="tr-TR" dirty="0"/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848" y="2022832"/>
            <a:ext cx="1835917" cy="1850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925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van 1"/>
          <p:cNvSpPr txBox="1">
            <a:spLocks/>
          </p:cNvSpPr>
          <p:nvPr/>
        </p:nvSpPr>
        <p:spPr>
          <a:xfrm>
            <a:off x="1029730" y="297601"/>
            <a:ext cx="11263826" cy="38489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tillium Web" panose="00000500000000000000" pitchFamily="2" charset="-94"/>
              </a:rPr>
              <a:t>02 – Bilgi Güvenliği Hakkında</a:t>
            </a:r>
            <a:endParaRPr lang="tr-TR" sz="11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tillium Web" panose="00000500000000000000" pitchFamily="2" charset="-94"/>
            </a:endParaRPr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42" y="0"/>
            <a:ext cx="928174" cy="980100"/>
          </a:xfrm>
          <a:prstGeom prst="rect">
            <a:avLst/>
          </a:prstGeom>
        </p:spPr>
      </p:pic>
      <p:cxnSp>
        <p:nvCxnSpPr>
          <p:cNvPr id="6" name="Düz Bağlayıcı 5"/>
          <p:cNvCxnSpPr/>
          <p:nvPr/>
        </p:nvCxnSpPr>
        <p:spPr>
          <a:xfrm>
            <a:off x="1029730" y="774357"/>
            <a:ext cx="10725665" cy="0"/>
          </a:xfrm>
          <a:prstGeom prst="line">
            <a:avLst/>
          </a:prstGeom>
          <a:ln w="952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Metin kutusu 6"/>
          <p:cNvSpPr txBox="1"/>
          <p:nvPr/>
        </p:nvSpPr>
        <p:spPr>
          <a:xfrm>
            <a:off x="928174" y="2624891"/>
            <a:ext cx="4961880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100" dirty="0" smtClean="0">
                <a:solidFill>
                  <a:schemeClr val="bg1"/>
                </a:solidFill>
                <a:latin typeface="Titillium Web" panose="00000500000000000000" pitchFamily="2" charset="-94"/>
              </a:rPr>
              <a:t>Bilgi Güvenliği; bilginin kaybolmasını, zarara uğramasını, yetkisiz ve kötü niyetli kişilerin eline geçmesini engellemektir.</a:t>
            </a:r>
            <a:endParaRPr lang="tr-TR" sz="2100" dirty="0">
              <a:solidFill>
                <a:schemeClr val="bg1"/>
              </a:solidFill>
              <a:latin typeface="Titillium Web" panose="00000500000000000000" pitchFamily="2" charset="-94"/>
            </a:endParaRPr>
          </a:p>
        </p:txBody>
      </p:sp>
      <p:pic>
        <p:nvPicPr>
          <p:cNvPr id="8" name="Resim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2605" y="980100"/>
            <a:ext cx="5659395" cy="5659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493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</p:bldLst>
  </p:timing>
</p:sld>
</file>

<file path=ppt/theme/theme1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9525">
          <a:solidFill>
            <a:schemeClr val="bg1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12060</TotalTime>
  <Words>1066</Words>
  <Application>Microsoft Office PowerPoint</Application>
  <PresentationFormat>Geniş ekran</PresentationFormat>
  <Paragraphs>172</Paragraphs>
  <Slides>24</Slides>
  <Notes>16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5</vt:i4>
      </vt:variant>
      <vt:variant>
        <vt:lpstr>Tema</vt:lpstr>
      </vt:variant>
      <vt:variant>
        <vt:i4>2</vt:i4>
      </vt:variant>
      <vt:variant>
        <vt:lpstr>Slayt Başlıkları</vt:lpstr>
      </vt:variant>
      <vt:variant>
        <vt:i4>24</vt:i4>
      </vt:variant>
    </vt:vector>
  </HeadingPairs>
  <TitlesOfParts>
    <vt:vector size="31" baseType="lpstr">
      <vt:lpstr>Calibri</vt:lpstr>
      <vt:lpstr>TitilliumText25L</vt:lpstr>
      <vt:lpstr>Arial</vt:lpstr>
      <vt:lpstr>Calibri Light</vt:lpstr>
      <vt:lpstr>Titillium Web</vt:lpstr>
      <vt:lpstr>Office Teması</vt:lpstr>
      <vt:lpstr>1_Office Teması</vt:lpstr>
      <vt:lpstr>PowerPoint Sunusu</vt:lpstr>
      <vt:lpstr>Bilgi Güvenliği  Sunumu</vt:lpstr>
      <vt:lpstr>PowerPoint Sunusu</vt:lpstr>
      <vt:lpstr>Temel Kavramlar</vt:lpstr>
      <vt:lpstr>Bilgi en değerli varlıktır.</vt:lpstr>
      <vt:lpstr>Bilgi bir çok biçimde bulunabilir.</vt:lpstr>
      <vt:lpstr>PowerPoint Sunusu</vt:lpstr>
      <vt:lpstr>Bilgi Güvenliği  Hakkında</vt:lpstr>
      <vt:lpstr>PowerPoint Sunusu</vt:lpstr>
      <vt:lpstr>PowerPoint Sunusu</vt:lpstr>
      <vt:lpstr>PowerPoint Sunusu</vt:lpstr>
      <vt:lpstr>PowerPoint Sunusu</vt:lpstr>
      <vt:lpstr>PowerPoint Sunusu</vt:lpstr>
      <vt:lpstr>Bilgi Güvenliği  Bileşenleri</vt:lpstr>
      <vt:lpstr>PowerPoint Sunusu</vt:lpstr>
      <vt:lpstr>PowerPoint Sunusu</vt:lpstr>
      <vt:lpstr>PowerPoint Sunusu</vt:lpstr>
      <vt:lpstr>PowerPoint Sunusu</vt:lpstr>
      <vt:lpstr>İnsan Süreç Teknoloji</vt:lpstr>
      <vt:lpstr>PowerPoint Sunusu</vt:lpstr>
      <vt:lpstr>PowerPoint Sunusu</vt:lpstr>
      <vt:lpstr>PowerPoint Sunusu</vt:lpstr>
      <vt:lpstr>PowerPoint Sunusu</vt:lpstr>
      <vt:lpstr>PowerPoint Sunusu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Sunusu</dc:title>
  <dc:creator>Şan Böke  Özbülbül</dc:creator>
  <cp:lastModifiedBy>hp</cp:lastModifiedBy>
  <cp:revision>208</cp:revision>
  <dcterms:created xsi:type="dcterms:W3CDTF">2016-08-17T07:22:57Z</dcterms:created>
  <dcterms:modified xsi:type="dcterms:W3CDTF">2016-10-11T06:48:54Z</dcterms:modified>
</cp:coreProperties>
</file>